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86" r:id="rId1"/>
  </p:sldMasterIdLst>
  <p:notesMasterIdLst>
    <p:notesMasterId r:id="rId36"/>
  </p:notesMasterIdLst>
  <p:sldIdLst>
    <p:sldId id="256" r:id="rId2"/>
    <p:sldId id="257" r:id="rId3"/>
    <p:sldId id="332" r:id="rId4"/>
    <p:sldId id="313" r:id="rId5"/>
    <p:sldId id="314" r:id="rId6"/>
    <p:sldId id="316" r:id="rId7"/>
    <p:sldId id="341" r:id="rId8"/>
    <p:sldId id="347" r:id="rId9"/>
    <p:sldId id="344" r:id="rId10"/>
    <p:sldId id="348" r:id="rId11"/>
    <p:sldId id="342" r:id="rId12"/>
    <p:sldId id="349" r:id="rId13"/>
    <p:sldId id="343" r:id="rId14"/>
    <p:sldId id="352" r:id="rId15"/>
    <p:sldId id="353" r:id="rId16"/>
    <p:sldId id="351" r:id="rId17"/>
    <p:sldId id="274" r:id="rId18"/>
    <p:sldId id="295" r:id="rId19"/>
    <p:sldId id="305" r:id="rId20"/>
    <p:sldId id="321" r:id="rId21"/>
    <p:sldId id="308" r:id="rId22"/>
    <p:sldId id="325" r:id="rId23"/>
    <p:sldId id="310" r:id="rId24"/>
    <p:sldId id="326" r:id="rId25"/>
    <p:sldId id="327" r:id="rId26"/>
    <p:sldId id="328" r:id="rId27"/>
    <p:sldId id="330" r:id="rId28"/>
    <p:sldId id="329" r:id="rId29"/>
    <p:sldId id="331" r:id="rId30"/>
    <p:sldId id="320" r:id="rId31"/>
    <p:sldId id="337" r:id="rId32"/>
    <p:sldId id="338" r:id="rId33"/>
    <p:sldId id="339" r:id="rId34"/>
    <p:sldId id="26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125" autoAdjust="0"/>
  </p:normalViewPr>
  <p:slideViewPr>
    <p:cSldViewPr>
      <p:cViewPr varScale="1">
        <p:scale>
          <a:sx n="102" d="100"/>
          <a:sy n="102" d="100"/>
        </p:scale>
        <p:origin x="-86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922800-1960-4104-9DE9-A9F4253B107B}" type="datetimeFigureOut">
              <a:rPr lang="en-US" smtClean="0"/>
              <a:t>11/12/2014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10E126-C1E1-4157-A6D9-C2338EE0D402}" type="slidenum">
              <a:rPr lang="en-US" smtClean="0"/>
              <a:t>‹#›</a:t>
            </a:fld>
            <a:endParaRPr lang="en-US"/>
          </a:p>
        </p:txBody>
      </p:sp>
    </p:spTree>
    <p:extLst>
      <p:ext uri="{BB962C8B-B14F-4D97-AF65-F5344CB8AC3E}">
        <p14:creationId xmlns:p14="http://schemas.microsoft.com/office/powerpoint/2010/main" val="1438668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1</a:t>
            </a:fld>
            <a:endParaRPr lang="en-US"/>
          </a:p>
        </p:txBody>
      </p:sp>
    </p:spTree>
    <p:extLst>
      <p:ext uri="{BB962C8B-B14F-4D97-AF65-F5344CB8AC3E}">
        <p14:creationId xmlns:p14="http://schemas.microsoft.com/office/powerpoint/2010/main" val="704498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7</a:t>
            </a:fld>
            <a:endParaRPr lang="en-US"/>
          </a:p>
        </p:txBody>
      </p:sp>
    </p:spTree>
    <p:extLst>
      <p:ext uri="{BB962C8B-B14F-4D97-AF65-F5344CB8AC3E}">
        <p14:creationId xmlns:p14="http://schemas.microsoft.com/office/powerpoint/2010/main" val="4180077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F1B0FAA-61F5-4E80-AF1D-5CCAAACACE95}"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436005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1B0FAA-61F5-4E80-AF1D-5CCAAACACE95}"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1341879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1B0FAA-61F5-4E80-AF1D-5CCAAACACE95}"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08754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1B0FAA-61F5-4E80-AF1D-5CCAAACACE95}"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2170638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1B0FAA-61F5-4E80-AF1D-5CCAAACACE95}"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28667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1B0FAA-61F5-4E80-AF1D-5CCAAACACE95}"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2622440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1B0FAA-61F5-4E80-AF1D-5CCAAACACE95}"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607342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1B0FAA-61F5-4E80-AF1D-5CCAAACACE95}"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3717331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1B0FAA-61F5-4E80-AF1D-5CCAAACACE95}"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1527569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1B0FAA-61F5-4E80-AF1D-5CCAAACACE95}"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136419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1B0FAA-61F5-4E80-AF1D-5CCAAACACE95}"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2250697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1B0FAA-61F5-4E80-AF1D-5CCAAACACE95}" type="datetimeFigureOut">
              <a:rPr lang="en-US" smtClean="0"/>
              <a:t>11/12/2014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3809607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F1B0FAA-61F5-4E80-AF1D-5CCAAACACE95}" type="datetimeFigureOut">
              <a:rPr lang="en-US" smtClean="0"/>
              <a:t>11/12/2014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2724092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B0FAA-61F5-4E80-AF1D-5CCAAACACE95}" type="datetimeFigureOut">
              <a:rPr lang="en-US" smtClean="0"/>
              <a:t>11/12/2014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4003277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B0FAA-61F5-4E80-AF1D-5CCAAACACE95}"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81909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B0FAA-61F5-4E80-AF1D-5CCAAACACE95}"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689471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F1B0FAA-61F5-4E80-AF1D-5CCAAACACE95}" type="datetimeFigureOut">
              <a:rPr lang="en-US" smtClean="0"/>
              <a:t>11/12/2014</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F59AD4CD-C9EE-45DF-9D57-26356E0B2A65}" type="slidenum">
              <a:rPr lang="en-US" smtClean="0"/>
              <a:t>‹#›</a:t>
            </a:fld>
            <a:endParaRPr lang="en-US"/>
          </a:p>
        </p:txBody>
      </p:sp>
    </p:spTree>
    <p:extLst>
      <p:ext uri="{BB962C8B-B14F-4D97-AF65-F5344CB8AC3E}">
        <p14:creationId xmlns:p14="http://schemas.microsoft.com/office/powerpoint/2010/main" val="2025783389"/>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acmg.ne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normAutofit fontScale="90000"/>
          </a:bodyPr>
          <a:lstStyle/>
          <a:p>
            <a:pPr algn="ctr"/>
            <a:r>
              <a:rPr lang="en-US" dirty="0" smtClean="0"/>
              <a:t>Newborn Screening</a:t>
            </a:r>
            <a:br>
              <a:rPr lang="en-US" dirty="0" smtClean="0"/>
            </a:br>
            <a:r>
              <a:rPr lang="en-US" dirty="0" smtClean="0"/>
              <a:t>2014</a:t>
            </a:r>
            <a:br>
              <a:rPr lang="en-US" dirty="0" smtClean="0"/>
            </a:br>
            <a:endParaRPr lang="en-US" dirty="0"/>
          </a:p>
        </p:txBody>
      </p:sp>
      <p:sp>
        <p:nvSpPr>
          <p:cNvPr id="3" name="Subtitle 2"/>
          <p:cNvSpPr>
            <a:spLocks noGrp="1"/>
          </p:cNvSpPr>
          <p:nvPr>
            <p:ph type="subTitle" idx="1"/>
          </p:nvPr>
        </p:nvSpPr>
        <p:spPr>
          <a:xfrm>
            <a:off x="1371600" y="5181600"/>
            <a:ext cx="6400800" cy="1371600"/>
          </a:xfrm>
        </p:spPr>
        <p:txBody>
          <a:bodyPr>
            <a:normAutofit/>
          </a:bodyPr>
          <a:lstStyle/>
          <a:p>
            <a:pPr algn="ctr"/>
            <a:r>
              <a:rPr lang="en-US" sz="2000" dirty="0" smtClean="0">
                <a:solidFill>
                  <a:schemeClr val="tx1">
                    <a:lumMod val="85000"/>
                    <a:lumOff val="15000"/>
                  </a:schemeClr>
                </a:solidFill>
              </a:rPr>
              <a:t>Pediatric Continuity Clinic Curriculum</a:t>
            </a:r>
          </a:p>
          <a:p>
            <a:pPr algn="ctr"/>
            <a:r>
              <a:rPr lang="en-US" sz="2000" dirty="0" smtClean="0">
                <a:solidFill>
                  <a:schemeClr val="tx1">
                    <a:lumMod val="85000"/>
                    <a:lumOff val="15000"/>
                  </a:schemeClr>
                </a:solidFill>
              </a:rPr>
              <a:t>Created by: Ranjit Shenoy</a:t>
            </a:r>
            <a:endParaRPr lang="en-US" sz="2000" dirty="0">
              <a:solidFill>
                <a:schemeClr val="tx1">
                  <a:lumMod val="85000"/>
                  <a:lumOff val="15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2362200"/>
            <a:ext cx="4389121" cy="2438400"/>
          </a:xfrm>
          <a:prstGeom prst="rect">
            <a:avLst/>
          </a:prstGeom>
        </p:spPr>
      </p:pic>
    </p:spTree>
    <p:extLst>
      <p:ext uri="{BB962C8B-B14F-4D97-AF65-F5344CB8AC3E}">
        <p14:creationId xmlns:p14="http://schemas.microsoft.com/office/powerpoint/2010/main" val="3374934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000" dirty="0"/>
          </a:p>
        </p:txBody>
      </p:sp>
      <p:sp>
        <p:nvSpPr>
          <p:cNvPr id="3" name="Content Placeholder 2"/>
          <p:cNvSpPr>
            <a:spLocks noGrp="1"/>
          </p:cNvSpPr>
          <p:nvPr>
            <p:ph idx="1"/>
          </p:nvPr>
        </p:nvSpPr>
        <p:spPr>
          <a:xfrm>
            <a:off x="609599" y="609600"/>
            <a:ext cx="6347714" cy="6248400"/>
          </a:xfrm>
        </p:spPr>
        <p:txBody>
          <a:bodyPr>
            <a:normAutofit/>
          </a:bodyPr>
          <a:lstStyle/>
          <a:p>
            <a:pPr marL="0" indent="0">
              <a:buNone/>
            </a:pPr>
            <a:r>
              <a:rPr lang="en-US" b="1" dirty="0" smtClean="0"/>
              <a:t>Fatty </a:t>
            </a:r>
            <a:r>
              <a:rPr lang="en-US" b="1" dirty="0"/>
              <a:t>Acid Oxidation Disorders</a:t>
            </a:r>
            <a:endParaRPr lang="en-US" sz="1600" b="1" dirty="0"/>
          </a:p>
          <a:p>
            <a:pPr marL="0" indent="0">
              <a:buNone/>
            </a:pPr>
            <a:r>
              <a:rPr lang="en-US" sz="1600" dirty="0" smtClean="0"/>
              <a:t>* problem breaking down FA causing fasting hypoglycemia (one cause of non-</a:t>
            </a:r>
            <a:r>
              <a:rPr lang="en-US" sz="1600" dirty="0" err="1" smtClean="0"/>
              <a:t>ketotic</a:t>
            </a:r>
            <a:r>
              <a:rPr lang="en-US" sz="1600" dirty="0" smtClean="0"/>
              <a:t> hypoglycemia, the other is insulin excess).</a:t>
            </a:r>
          </a:p>
          <a:p>
            <a:pPr marL="0" indent="0">
              <a:buNone/>
            </a:pPr>
            <a:r>
              <a:rPr lang="en-US" sz="1600" dirty="0" smtClean="0"/>
              <a:t>* Elevated FA builds up in heart, liver </a:t>
            </a:r>
            <a:r>
              <a:rPr lang="en-US" sz="1600" b="1" dirty="0" smtClean="0"/>
              <a:t>(hepatomegaly)</a:t>
            </a:r>
            <a:r>
              <a:rPr lang="en-US" sz="1600" dirty="0" smtClean="0"/>
              <a:t> skeletal muscle and causes organ dysfunction.</a:t>
            </a:r>
            <a:endParaRPr lang="en-US" sz="1600" dirty="0"/>
          </a:p>
          <a:p>
            <a:pPr marL="0" indent="0">
              <a:buNone/>
            </a:pPr>
            <a:r>
              <a:rPr lang="en-US" sz="1600" dirty="0" smtClean="0"/>
              <a:t>* Typically need to fast (&gt;12 hours for infant) or have increase metabolic demands (illness, trauma, stress, </a:t>
            </a:r>
            <a:r>
              <a:rPr lang="en-US" sz="1600" dirty="0" err="1" smtClean="0"/>
              <a:t>etc</a:t>
            </a:r>
            <a:r>
              <a:rPr lang="en-US" sz="1600" dirty="0" smtClean="0"/>
              <a:t>) to present.</a:t>
            </a:r>
          </a:p>
          <a:p>
            <a:pPr marL="0" indent="0">
              <a:buNone/>
            </a:pPr>
            <a:r>
              <a:rPr lang="en-US" sz="1600" dirty="0" smtClean="0"/>
              <a:t>* Thus patient maybe </a:t>
            </a:r>
            <a:r>
              <a:rPr lang="en-US" sz="1600" b="1" dirty="0" smtClean="0"/>
              <a:t>asymptomatic </a:t>
            </a:r>
            <a:r>
              <a:rPr lang="en-US" sz="1600" dirty="0" smtClean="0"/>
              <a:t>until such a stress is experienced.</a:t>
            </a:r>
          </a:p>
          <a:p>
            <a:pPr marL="0" indent="0">
              <a:buNone/>
            </a:pPr>
            <a:r>
              <a:rPr lang="en-US" sz="1600" dirty="0" smtClean="0"/>
              <a:t>* Abnormal NBS:  will need to discuss with genetic/metabolic specialist.  </a:t>
            </a:r>
            <a:r>
              <a:rPr lang="en-US" sz="1600" b="1" dirty="0" smtClean="0"/>
              <a:t>In acute illness, will likely need IV glucose</a:t>
            </a:r>
          </a:p>
          <a:p>
            <a:pPr marL="0" indent="0">
              <a:buNone/>
            </a:pPr>
            <a:r>
              <a:rPr lang="en-US" sz="1600" dirty="0" smtClean="0"/>
              <a:t>* </a:t>
            </a:r>
            <a:r>
              <a:rPr lang="en-US" sz="1600" dirty="0" err="1" smtClean="0"/>
              <a:t>Tx</a:t>
            </a:r>
            <a:r>
              <a:rPr lang="en-US" sz="1600" dirty="0" smtClean="0"/>
              <a:t>:  avoidance </a:t>
            </a:r>
            <a:r>
              <a:rPr lang="en-US" sz="1600" dirty="0"/>
              <a:t>of fasting </a:t>
            </a:r>
            <a:r>
              <a:rPr lang="en-US" sz="1600" dirty="0" smtClean="0"/>
              <a:t>+ carnitine </a:t>
            </a:r>
            <a:r>
              <a:rPr lang="en-US" sz="1600" dirty="0"/>
              <a:t>supplementation. </a:t>
            </a:r>
            <a:endParaRPr lang="en-US" sz="1600" dirty="0" smtClean="0"/>
          </a:p>
          <a:p>
            <a:pPr marL="0" indent="0">
              <a:buNone/>
            </a:pPr>
            <a:r>
              <a:rPr lang="en-US" sz="1600" dirty="0" smtClean="0"/>
              <a:t>* </a:t>
            </a:r>
            <a:r>
              <a:rPr lang="en-US" sz="1600" b="1" dirty="0" smtClean="0"/>
              <a:t>Medium-chain </a:t>
            </a:r>
            <a:r>
              <a:rPr lang="en-US" sz="1600" b="1" dirty="0"/>
              <a:t>acyl-CoA dehydrogenase deficiency </a:t>
            </a:r>
            <a:r>
              <a:rPr lang="en-US" sz="1600" dirty="0"/>
              <a:t>is the </a:t>
            </a:r>
            <a:r>
              <a:rPr lang="en-US" sz="1600" b="1" dirty="0"/>
              <a:t>most common </a:t>
            </a:r>
            <a:r>
              <a:rPr lang="en-US" sz="1600" dirty="0"/>
              <a:t>fatty acid oxidation disorder and may be associated with </a:t>
            </a:r>
            <a:r>
              <a:rPr lang="en-US" sz="1600" b="1" dirty="0"/>
              <a:t>intermittent severe metabolic crises or sudden </a:t>
            </a:r>
            <a:r>
              <a:rPr lang="en-US" sz="1600" b="1" dirty="0" smtClean="0"/>
              <a:t>death.  </a:t>
            </a:r>
            <a:endParaRPr lang="en-US" sz="1600" b="1" dirty="0"/>
          </a:p>
          <a:p>
            <a:pPr marL="0" indent="0">
              <a:buNone/>
            </a:pPr>
            <a:endParaRPr lang="en-US" sz="2200" dirty="0" smtClean="0"/>
          </a:p>
        </p:txBody>
      </p:sp>
    </p:spTree>
    <p:extLst>
      <p:ext uri="{BB962C8B-B14F-4D97-AF65-F5344CB8AC3E}">
        <p14:creationId xmlns:p14="http://schemas.microsoft.com/office/powerpoint/2010/main" val="3263124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000" dirty="0"/>
          </a:p>
        </p:txBody>
      </p:sp>
      <p:sp>
        <p:nvSpPr>
          <p:cNvPr id="3" name="Content Placeholder 2"/>
          <p:cNvSpPr>
            <a:spLocks noGrp="1"/>
          </p:cNvSpPr>
          <p:nvPr>
            <p:ph idx="1"/>
          </p:nvPr>
        </p:nvSpPr>
        <p:spPr>
          <a:xfrm>
            <a:off x="609599" y="609600"/>
            <a:ext cx="6347714" cy="6248400"/>
          </a:xfrm>
        </p:spPr>
        <p:txBody>
          <a:bodyPr>
            <a:normAutofit lnSpcReduction="10000"/>
          </a:bodyPr>
          <a:lstStyle/>
          <a:p>
            <a:pPr marL="0" indent="0">
              <a:buNone/>
            </a:pPr>
            <a:r>
              <a:rPr lang="en-US" sz="2200" b="1" dirty="0" smtClean="0"/>
              <a:t>Hemoglobin </a:t>
            </a:r>
            <a:r>
              <a:rPr lang="en-US" sz="2200" b="1" dirty="0"/>
              <a:t>Disorders</a:t>
            </a:r>
          </a:p>
          <a:p>
            <a:pPr>
              <a:buFont typeface="Wingdings" panose="05000000000000000000" pitchFamily="2" charset="2"/>
              <a:buChar char="Ø"/>
            </a:pPr>
            <a:r>
              <a:rPr lang="en-US" sz="1700" dirty="0" smtClean="0"/>
              <a:t>S</a:t>
            </a:r>
            <a:r>
              <a:rPr lang="en-US" sz="1700" dirty="0"/>
              <a:t>, Beta-thalassemia (</a:t>
            </a:r>
            <a:r>
              <a:rPr lang="en-US" sz="1700" dirty="0" err="1"/>
              <a:t>Hb</a:t>
            </a:r>
            <a:r>
              <a:rPr lang="en-US" sz="1700" dirty="0"/>
              <a:t> S/</a:t>
            </a:r>
            <a:r>
              <a:rPr lang="en-US" sz="1700" dirty="0" err="1"/>
              <a:t>ßTh</a:t>
            </a:r>
            <a:r>
              <a:rPr lang="en-US" sz="1700" dirty="0"/>
              <a:t>) </a:t>
            </a:r>
            <a:endParaRPr lang="en-US" sz="1700" dirty="0" smtClean="0"/>
          </a:p>
          <a:p>
            <a:pPr>
              <a:buFont typeface="Wingdings" panose="05000000000000000000" pitchFamily="2" charset="2"/>
              <a:buChar char="Ø"/>
            </a:pPr>
            <a:r>
              <a:rPr lang="en-US" sz="1700" dirty="0" smtClean="0"/>
              <a:t>S</a:t>
            </a:r>
            <a:r>
              <a:rPr lang="en-US" sz="1700" dirty="0"/>
              <a:t>, C disease (</a:t>
            </a:r>
            <a:r>
              <a:rPr lang="en-US" sz="1700" dirty="0" err="1"/>
              <a:t>Hb</a:t>
            </a:r>
            <a:r>
              <a:rPr lang="en-US" sz="1700" dirty="0"/>
              <a:t> S/C) </a:t>
            </a:r>
            <a:endParaRPr lang="en-US" sz="1700" dirty="0" smtClean="0"/>
          </a:p>
          <a:p>
            <a:pPr>
              <a:buFont typeface="Wingdings" panose="05000000000000000000" pitchFamily="2" charset="2"/>
              <a:buChar char="Ø"/>
            </a:pPr>
            <a:r>
              <a:rPr lang="en-US" sz="1700" dirty="0" smtClean="0"/>
              <a:t>Sickle </a:t>
            </a:r>
            <a:r>
              <a:rPr lang="en-US" sz="1700" dirty="0"/>
              <a:t>cell anemia (</a:t>
            </a:r>
            <a:r>
              <a:rPr lang="en-US" sz="1700" dirty="0" err="1"/>
              <a:t>Hb</a:t>
            </a:r>
            <a:r>
              <a:rPr lang="en-US" sz="1700" dirty="0"/>
              <a:t> SS) </a:t>
            </a:r>
            <a:endParaRPr lang="en-US" sz="1700" dirty="0" smtClean="0"/>
          </a:p>
          <a:p>
            <a:pPr marL="0" indent="0">
              <a:buNone/>
            </a:pPr>
            <a:r>
              <a:rPr lang="en-US" sz="1700" dirty="0" smtClean="0"/>
              <a:t>* see prep question for </a:t>
            </a:r>
            <a:r>
              <a:rPr lang="en-US" sz="1700" dirty="0" err="1" smtClean="0"/>
              <a:t>explaination</a:t>
            </a:r>
            <a:r>
              <a:rPr lang="en-US" sz="1700" dirty="0" smtClean="0"/>
              <a:t> </a:t>
            </a:r>
            <a:endParaRPr lang="en-US" sz="1700" dirty="0"/>
          </a:p>
          <a:p>
            <a:pPr marL="0" indent="0">
              <a:buNone/>
            </a:pPr>
            <a:endParaRPr lang="en-US" sz="1900" dirty="0" smtClean="0"/>
          </a:p>
          <a:p>
            <a:pPr marL="0" indent="0">
              <a:buNone/>
            </a:pPr>
            <a:r>
              <a:rPr lang="en-US" sz="1900" b="1" dirty="0" smtClean="0"/>
              <a:t>Organic </a:t>
            </a:r>
            <a:r>
              <a:rPr lang="en-US" sz="1900" b="1" dirty="0"/>
              <a:t>Acid Conditions</a:t>
            </a:r>
          </a:p>
          <a:p>
            <a:pPr>
              <a:buFont typeface="Wingdings" panose="05000000000000000000" pitchFamily="2" charset="2"/>
              <a:buChar char="Ø"/>
            </a:pPr>
            <a:r>
              <a:rPr lang="en-US" sz="1700" dirty="0" smtClean="0"/>
              <a:t>3-Hydroxy-3-methylglutaric </a:t>
            </a:r>
            <a:r>
              <a:rPr lang="en-US" sz="1700" dirty="0" err="1"/>
              <a:t>aciduria</a:t>
            </a:r>
            <a:r>
              <a:rPr lang="en-US" sz="1700" dirty="0"/>
              <a:t> (HMG) </a:t>
            </a:r>
            <a:endParaRPr lang="en-US" sz="1700" dirty="0" smtClean="0"/>
          </a:p>
          <a:p>
            <a:pPr>
              <a:buFont typeface="Wingdings" panose="05000000000000000000" pitchFamily="2" charset="2"/>
              <a:buChar char="Ø"/>
            </a:pPr>
            <a:r>
              <a:rPr lang="en-US" sz="1700" dirty="0" smtClean="0"/>
              <a:t>3-Methylcrotonyl-CoA </a:t>
            </a:r>
            <a:r>
              <a:rPr lang="en-US" sz="1700" dirty="0"/>
              <a:t>carboxylase deficiency (3-MCC) </a:t>
            </a:r>
            <a:endParaRPr lang="en-US" sz="1700" dirty="0" smtClean="0"/>
          </a:p>
          <a:p>
            <a:pPr>
              <a:buFont typeface="Wingdings" panose="05000000000000000000" pitchFamily="2" charset="2"/>
              <a:buChar char="Ø"/>
            </a:pPr>
            <a:r>
              <a:rPr lang="en-US" sz="1700" dirty="0" smtClean="0"/>
              <a:t>Beta-</a:t>
            </a:r>
            <a:r>
              <a:rPr lang="en-US" sz="1700" dirty="0" err="1" smtClean="0"/>
              <a:t>ketothiolase</a:t>
            </a:r>
            <a:r>
              <a:rPr lang="en-US" sz="1700" dirty="0" smtClean="0"/>
              <a:t> </a:t>
            </a:r>
            <a:r>
              <a:rPr lang="en-US" sz="1700" dirty="0"/>
              <a:t>deficiency (BKT) </a:t>
            </a:r>
            <a:endParaRPr lang="en-US" sz="1700" dirty="0" smtClean="0"/>
          </a:p>
          <a:p>
            <a:pPr>
              <a:buFont typeface="Wingdings" panose="05000000000000000000" pitchFamily="2" charset="2"/>
              <a:buChar char="Ø"/>
            </a:pPr>
            <a:r>
              <a:rPr lang="en-US" sz="1700" dirty="0" err="1" smtClean="0"/>
              <a:t>Glutaric</a:t>
            </a:r>
            <a:r>
              <a:rPr lang="en-US" sz="1700" dirty="0" smtClean="0"/>
              <a:t> </a:t>
            </a:r>
            <a:r>
              <a:rPr lang="en-US" sz="1700" dirty="0" err="1"/>
              <a:t>acidemia</a:t>
            </a:r>
            <a:r>
              <a:rPr lang="en-US" sz="1700" dirty="0"/>
              <a:t> type I (GA1) </a:t>
            </a:r>
            <a:endParaRPr lang="en-US" sz="1700" dirty="0" smtClean="0"/>
          </a:p>
          <a:p>
            <a:pPr>
              <a:buFont typeface="Wingdings" panose="05000000000000000000" pitchFamily="2" charset="2"/>
              <a:buChar char="Ø"/>
            </a:pPr>
            <a:r>
              <a:rPr lang="en-US" sz="1700" dirty="0" err="1" smtClean="0"/>
              <a:t>Holocarboxylase</a:t>
            </a:r>
            <a:r>
              <a:rPr lang="en-US" sz="1700" dirty="0" smtClean="0"/>
              <a:t> </a:t>
            </a:r>
            <a:r>
              <a:rPr lang="en-US" sz="1700" dirty="0" err="1"/>
              <a:t>synthetase</a:t>
            </a:r>
            <a:r>
              <a:rPr lang="en-US" sz="1700" dirty="0"/>
              <a:t> deficiency (MCD) </a:t>
            </a:r>
            <a:endParaRPr lang="en-US" sz="1700" dirty="0" smtClean="0"/>
          </a:p>
          <a:p>
            <a:pPr>
              <a:buFont typeface="Wingdings" panose="05000000000000000000" pitchFamily="2" charset="2"/>
              <a:buChar char="Ø"/>
            </a:pPr>
            <a:r>
              <a:rPr lang="en-US" sz="1700" dirty="0" err="1" smtClean="0"/>
              <a:t>Isovaleric</a:t>
            </a:r>
            <a:r>
              <a:rPr lang="en-US" sz="1700" dirty="0" smtClean="0"/>
              <a:t> </a:t>
            </a:r>
            <a:r>
              <a:rPr lang="en-US" sz="1700" dirty="0" err="1"/>
              <a:t>acidemia</a:t>
            </a:r>
            <a:r>
              <a:rPr lang="en-US" sz="1700" dirty="0"/>
              <a:t> (IVA) </a:t>
            </a:r>
            <a:endParaRPr lang="en-US" sz="1700" dirty="0" smtClean="0"/>
          </a:p>
          <a:p>
            <a:pPr>
              <a:buFont typeface="Wingdings" panose="05000000000000000000" pitchFamily="2" charset="2"/>
              <a:buChar char="Ø"/>
            </a:pPr>
            <a:r>
              <a:rPr lang="en-US" sz="1700" dirty="0" err="1" smtClean="0"/>
              <a:t>Methylmalonic</a:t>
            </a:r>
            <a:r>
              <a:rPr lang="en-US" sz="1700" dirty="0" smtClean="0"/>
              <a:t> </a:t>
            </a:r>
            <a:r>
              <a:rPr lang="en-US" sz="1700" dirty="0" err="1"/>
              <a:t>acidemia</a:t>
            </a:r>
            <a:r>
              <a:rPr lang="en-US" sz="1700" dirty="0"/>
              <a:t> (</a:t>
            </a:r>
            <a:r>
              <a:rPr lang="en-US" sz="1700" dirty="0" err="1"/>
              <a:t>cobalamin</a:t>
            </a:r>
            <a:r>
              <a:rPr lang="en-US" sz="1700" dirty="0"/>
              <a:t> disorders) (</a:t>
            </a:r>
            <a:r>
              <a:rPr lang="en-US" sz="1700" dirty="0" err="1"/>
              <a:t>Cbl</a:t>
            </a:r>
            <a:r>
              <a:rPr lang="en-US" sz="1700" dirty="0"/>
              <a:t> A,B) </a:t>
            </a:r>
            <a:endParaRPr lang="en-US" sz="1700" dirty="0" smtClean="0"/>
          </a:p>
          <a:p>
            <a:pPr>
              <a:buFont typeface="Wingdings" panose="05000000000000000000" pitchFamily="2" charset="2"/>
              <a:buChar char="Ø"/>
            </a:pPr>
            <a:r>
              <a:rPr lang="en-US" sz="1700" dirty="0" err="1" smtClean="0"/>
              <a:t>Methylmalonic</a:t>
            </a:r>
            <a:r>
              <a:rPr lang="en-US" sz="1700" dirty="0" smtClean="0"/>
              <a:t> </a:t>
            </a:r>
            <a:r>
              <a:rPr lang="en-US" sz="1700" dirty="0" err="1"/>
              <a:t>acidemia</a:t>
            </a:r>
            <a:r>
              <a:rPr lang="en-US" sz="1700" dirty="0"/>
              <a:t> (</a:t>
            </a:r>
            <a:r>
              <a:rPr lang="en-US" sz="1700" dirty="0" err="1"/>
              <a:t>methymalonyl</a:t>
            </a:r>
            <a:r>
              <a:rPr lang="en-US" sz="1700" dirty="0"/>
              <a:t>-CoA </a:t>
            </a:r>
            <a:r>
              <a:rPr lang="en-US" sz="1700" dirty="0" err="1"/>
              <a:t>mutase</a:t>
            </a:r>
            <a:r>
              <a:rPr lang="en-US" sz="1700" dirty="0"/>
              <a:t> deficiency) (MUT) </a:t>
            </a:r>
            <a:endParaRPr lang="en-US" sz="1700" dirty="0" smtClean="0"/>
          </a:p>
          <a:p>
            <a:pPr>
              <a:buFont typeface="Wingdings" panose="05000000000000000000" pitchFamily="2" charset="2"/>
              <a:buChar char="Ø"/>
            </a:pPr>
            <a:r>
              <a:rPr lang="en-US" sz="1700" dirty="0" smtClean="0"/>
              <a:t>Propionic </a:t>
            </a:r>
            <a:r>
              <a:rPr lang="en-US" sz="1700" dirty="0" err="1"/>
              <a:t>acidemia</a:t>
            </a:r>
            <a:r>
              <a:rPr lang="en-US" sz="1700" dirty="0"/>
              <a:t> (PROP) </a:t>
            </a:r>
          </a:p>
          <a:p>
            <a:pPr marL="0" indent="0">
              <a:buNone/>
            </a:pPr>
            <a:endParaRPr lang="en-US" sz="2200" dirty="0" smtClean="0"/>
          </a:p>
          <a:p>
            <a:pPr marL="0" indent="0">
              <a:buNone/>
            </a:pPr>
            <a:endParaRPr lang="en-US" sz="2200" dirty="0" smtClean="0"/>
          </a:p>
        </p:txBody>
      </p:sp>
    </p:spTree>
    <p:extLst>
      <p:ext uri="{BB962C8B-B14F-4D97-AF65-F5344CB8AC3E}">
        <p14:creationId xmlns:p14="http://schemas.microsoft.com/office/powerpoint/2010/main" val="814430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000" dirty="0"/>
          </a:p>
        </p:txBody>
      </p:sp>
      <p:sp>
        <p:nvSpPr>
          <p:cNvPr id="3" name="Content Placeholder 2"/>
          <p:cNvSpPr>
            <a:spLocks noGrp="1"/>
          </p:cNvSpPr>
          <p:nvPr>
            <p:ph idx="1"/>
          </p:nvPr>
        </p:nvSpPr>
        <p:spPr>
          <a:xfrm>
            <a:off x="609599" y="609600"/>
            <a:ext cx="6347714" cy="6248400"/>
          </a:xfrm>
        </p:spPr>
        <p:txBody>
          <a:bodyPr>
            <a:normAutofit/>
          </a:bodyPr>
          <a:lstStyle/>
          <a:p>
            <a:pPr marL="0" indent="0">
              <a:buNone/>
            </a:pPr>
            <a:r>
              <a:rPr lang="en-US" sz="1900" b="1" dirty="0" smtClean="0"/>
              <a:t>Organic </a:t>
            </a:r>
            <a:r>
              <a:rPr lang="en-US" sz="1900" b="1" dirty="0"/>
              <a:t>Acid Conditions</a:t>
            </a:r>
          </a:p>
          <a:p>
            <a:pPr marL="0" indent="0">
              <a:buNone/>
            </a:pPr>
            <a:r>
              <a:rPr lang="en-US" sz="1700" dirty="0" smtClean="0"/>
              <a:t>* genetic defect in enzyme involved in AA or carbohydrate metabolism resulting in organic </a:t>
            </a:r>
            <a:r>
              <a:rPr lang="en-US" sz="1700" dirty="0" err="1" smtClean="0"/>
              <a:t>acidemia</a:t>
            </a:r>
            <a:r>
              <a:rPr lang="en-US" sz="1700" dirty="0" smtClean="0"/>
              <a:t> and organic </a:t>
            </a:r>
            <a:r>
              <a:rPr lang="en-US" sz="1700" dirty="0" err="1" smtClean="0"/>
              <a:t>aciduria</a:t>
            </a:r>
            <a:r>
              <a:rPr lang="en-US" sz="1700" dirty="0" smtClean="0"/>
              <a:t>.  </a:t>
            </a:r>
          </a:p>
          <a:p>
            <a:pPr marL="0" indent="0">
              <a:buNone/>
            </a:pPr>
            <a:r>
              <a:rPr lang="en-US" sz="1700" dirty="0" smtClean="0"/>
              <a:t>* most present in first 1-2 weeks with nonspecific symptoms of poor feeding, vomiting, lethargy, </a:t>
            </a:r>
            <a:r>
              <a:rPr lang="en-US" sz="1700" dirty="0" err="1" smtClean="0"/>
              <a:t>hypotonia</a:t>
            </a:r>
            <a:r>
              <a:rPr lang="en-US" sz="1700" dirty="0" smtClean="0"/>
              <a:t> etc.  </a:t>
            </a:r>
          </a:p>
          <a:p>
            <a:pPr marL="0" indent="0">
              <a:buNone/>
            </a:pPr>
            <a:r>
              <a:rPr lang="en-US" sz="1700" dirty="0" smtClean="0"/>
              <a:t>* will need to discuss acute treatment and abnormal NBS results with genetic/metabolic specialist.  </a:t>
            </a:r>
          </a:p>
          <a:p>
            <a:pPr marL="0" indent="0">
              <a:buNone/>
            </a:pPr>
            <a:r>
              <a:rPr lang="en-US" sz="1700" dirty="0" smtClean="0"/>
              <a:t>* Acute treatment involves eliminating all protein from diet, IVF to correct acidosis, </a:t>
            </a:r>
            <a:r>
              <a:rPr lang="en-US" sz="1700" dirty="0" err="1" smtClean="0"/>
              <a:t>hyperammoniemia</a:t>
            </a:r>
            <a:r>
              <a:rPr lang="en-US" sz="1700" dirty="0" smtClean="0"/>
              <a:t>, hypoglycemia, and electrolytes</a:t>
            </a:r>
          </a:p>
          <a:p>
            <a:pPr marL="0" indent="0">
              <a:buNone/>
            </a:pPr>
            <a:r>
              <a:rPr lang="en-US" sz="1700" dirty="0" smtClean="0"/>
              <a:t>* Chronic treatment includes low protein diet excluding offending AA and gradually increasing AA in diet.</a:t>
            </a:r>
          </a:p>
          <a:p>
            <a:pPr marL="0" indent="0">
              <a:buNone/>
            </a:pPr>
            <a:r>
              <a:rPr lang="en-US" sz="1700" dirty="0" smtClean="0"/>
              <a:t>* These children are at risk for metabolic decompensation when stressed (trauma, illness, </a:t>
            </a:r>
            <a:r>
              <a:rPr lang="en-US" sz="1700" dirty="0" err="1" smtClean="0"/>
              <a:t>etc</a:t>
            </a:r>
            <a:r>
              <a:rPr lang="en-US" sz="1700" dirty="0" smtClean="0"/>
              <a:t>).  Emergency </a:t>
            </a:r>
            <a:r>
              <a:rPr lang="en-US" sz="1700" dirty="0" err="1" smtClean="0"/>
              <a:t>tx</a:t>
            </a:r>
            <a:r>
              <a:rPr lang="en-US" sz="1700" dirty="0" smtClean="0"/>
              <a:t> needs to be discussed with family.</a:t>
            </a:r>
          </a:p>
        </p:txBody>
      </p:sp>
    </p:spTree>
    <p:extLst>
      <p:ext uri="{BB962C8B-B14F-4D97-AF65-F5344CB8AC3E}">
        <p14:creationId xmlns:p14="http://schemas.microsoft.com/office/powerpoint/2010/main" val="2357677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000" dirty="0"/>
          </a:p>
        </p:txBody>
      </p:sp>
      <p:sp>
        <p:nvSpPr>
          <p:cNvPr id="3" name="Content Placeholder 2"/>
          <p:cNvSpPr>
            <a:spLocks noGrp="1"/>
          </p:cNvSpPr>
          <p:nvPr>
            <p:ph idx="1"/>
          </p:nvPr>
        </p:nvSpPr>
        <p:spPr>
          <a:xfrm>
            <a:off x="609599" y="609600"/>
            <a:ext cx="6347714" cy="6248400"/>
          </a:xfrm>
        </p:spPr>
        <p:txBody>
          <a:bodyPr>
            <a:normAutofit/>
          </a:bodyPr>
          <a:lstStyle/>
          <a:p>
            <a:pPr marL="0" indent="0">
              <a:buNone/>
            </a:pPr>
            <a:r>
              <a:rPr lang="en-US" sz="1900" b="1" dirty="0" err="1" smtClean="0"/>
              <a:t>Biotinidase</a:t>
            </a:r>
            <a:r>
              <a:rPr lang="en-US" sz="1900" b="1" dirty="0" smtClean="0"/>
              <a:t> </a:t>
            </a:r>
            <a:r>
              <a:rPr lang="en-US" sz="1900" b="1" dirty="0"/>
              <a:t>deficiency (BIOT) </a:t>
            </a:r>
            <a:endParaRPr lang="en-US" sz="1900" b="1" dirty="0" smtClean="0"/>
          </a:p>
          <a:p>
            <a:pPr marL="0" indent="0">
              <a:buNone/>
            </a:pPr>
            <a:r>
              <a:rPr lang="en-US" sz="1600" dirty="0" smtClean="0"/>
              <a:t>* </a:t>
            </a:r>
            <a:r>
              <a:rPr lang="en-US" sz="1600" dirty="0" err="1" smtClean="0"/>
              <a:t>Biotinidsase</a:t>
            </a:r>
            <a:r>
              <a:rPr lang="en-US" sz="1600" dirty="0" smtClean="0"/>
              <a:t> needed for cleaving biotin.  Biotin is an important co-factor in the metabolism of fats, protein and carbohydrates.  </a:t>
            </a:r>
            <a:r>
              <a:rPr lang="en-US" sz="1600" dirty="0" err="1" smtClean="0"/>
              <a:t>Biotinidase</a:t>
            </a:r>
            <a:r>
              <a:rPr lang="en-US" sz="1600" dirty="0" smtClean="0"/>
              <a:t> deficiency is usually asymptomatic but can present with hypoglycemia, lethargy, </a:t>
            </a:r>
            <a:r>
              <a:rPr lang="en-US" sz="1600" dirty="0" err="1" smtClean="0"/>
              <a:t>hypotonia</a:t>
            </a:r>
            <a:r>
              <a:rPr lang="en-US" sz="1600" dirty="0" smtClean="0"/>
              <a:t>, seizures, developmental delay from neonatal period to early childhood.</a:t>
            </a:r>
          </a:p>
          <a:p>
            <a:pPr marL="0" indent="0">
              <a:buNone/>
            </a:pPr>
            <a:r>
              <a:rPr lang="en-US" sz="1600" dirty="0" smtClean="0"/>
              <a:t>* Will need to contact genetic/metabolic specialist with abnormal NBS.  Treat with biotin supplement</a:t>
            </a:r>
          </a:p>
          <a:p>
            <a:pPr marL="0" indent="0">
              <a:buNone/>
            </a:pPr>
            <a:endParaRPr lang="en-US" sz="1600" dirty="0"/>
          </a:p>
          <a:p>
            <a:pPr marL="0" indent="0">
              <a:buNone/>
            </a:pPr>
            <a:r>
              <a:rPr lang="en-US" sz="1900" b="1" dirty="0" smtClean="0"/>
              <a:t>Classic </a:t>
            </a:r>
            <a:r>
              <a:rPr lang="en-US" sz="1900" b="1" dirty="0" err="1"/>
              <a:t>galactosemia</a:t>
            </a:r>
            <a:r>
              <a:rPr lang="en-US" sz="1900" b="1" dirty="0"/>
              <a:t> (GALT) </a:t>
            </a:r>
            <a:endParaRPr lang="en-US" sz="1900" b="1" dirty="0" smtClean="0"/>
          </a:p>
          <a:p>
            <a:pPr marL="0" indent="0">
              <a:buNone/>
            </a:pPr>
            <a:r>
              <a:rPr lang="en-US" sz="1600" dirty="0" smtClean="0"/>
              <a:t>* Lactose is broken down to glucose and </a:t>
            </a:r>
            <a:r>
              <a:rPr lang="en-US" sz="1600" dirty="0" err="1" smtClean="0"/>
              <a:t>glactose</a:t>
            </a:r>
            <a:r>
              <a:rPr lang="en-US" sz="1600" dirty="0" smtClean="0"/>
              <a:t> by lactase.  </a:t>
            </a:r>
            <a:r>
              <a:rPr lang="en-US" sz="1600" dirty="0"/>
              <a:t>D</a:t>
            </a:r>
            <a:r>
              <a:rPr lang="en-US" sz="1600" dirty="0" smtClean="0"/>
              <a:t>eficiency of GALT enzyme, which is needed to break down </a:t>
            </a:r>
            <a:r>
              <a:rPr lang="en-US" sz="1600" dirty="0" err="1" smtClean="0"/>
              <a:t>glactose</a:t>
            </a:r>
            <a:r>
              <a:rPr lang="en-US" sz="1600" dirty="0" smtClean="0"/>
              <a:t>, results in toxic levels of glactose-1-phosphate, causing </a:t>
            </a:r>
            <a:r>
              <a:rPr lang="en-US" sz="1600" dirty="0" err="1" smtClean="0"/>
              <a:t>mult</a:t>
            </a:r>
            <a:r>
              <a:rPr lang="en-US" sz="1600" dirty="0" smtClean="0"/>
              <a:t>-organ dysfunction.</a:t>
            </a:r>
          </a:p>
          <a:p>
            <a:pPr marL="0" indent="0">
              <a:buNone/>
            </a:pPr>
            <a:r>
              <a:rPr lang="en-US" sz="1600" dirty="0" smtClean="0"/>
              <a:t>* Presents in first few days with poor feeding, vomiting, jaundice, hepatomegaly, diarrhea, and sepsis (E.COLI).  Fatal if not treated.</a:t>
            </a:r>
          </a:p>
          <a:p>
            <a:pPr marL="0" indent="0">
              <a:buNone/>
            </a:pPr>
            <a:r>
              <a:rPr lang="en-US" sz="1600" dirty="0" smtClean="0"/>
              <a:t>* + NBS?  Should immediately stop BF and cow’s milk formula and </a:t>
            </a:r>
            <a:r>
              <a:rPr lang="en-US" sz="1600" b="1" dirty="0" smtClean="0"/>
              <a:t>start exclusive soy formula pending confirmatory testing.</a:t>
            </a:r>
          </a:p>
          <a:p>
            <a:pPr marL="0" indent="0">
              <a:buNone/>
            </a:pPr>
            <a:r>
              <a:rPr lang="en-US" sz="1600" dirty="0" smtClean="0"/>
              <a:t>* consult with metabolic/genetic specialist.</a:t>
            </a:r>
          </a:p>
          <a:p>
            <a:pPr marL="0" indent="0">
              <a:buNone/>
            </a:pPr>
            <a:endParaRPr lang="en-US" sz="1600" dirty="0"/>
          </a:p>
          <a:p>
            <a:pPr marL="0" indent="0">
              <a:buNone/>
            </a:pPr>
            <a:endParaRPr lang="en-US" sz="2200" dirty="0" smtClean="0"/>
          </a:p>
        </p:txBody>
      </p:sp>
    </p:spTree>
    <p:extLst>
      <p:ext uri="{BB962C8B-B14F-4D97-AF65-F5344CB8AC3E}">
        <p14:creationId xmlns:p14="http://schemas.microsoft.com/office/powerpoint/2010/main" val="8016210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000" dirty="0"/>
          </a:p>
        </p:txBody>
      </p:sp>
      <p:sp>
        <p:nvSpPr>
          <p:cNvPr id="3" name="Content Placeholder 2"/>
          <p:cNvSpPr>
            <a:spLocks noGrp="1"/>
          </p:cNvSpPr>
          <p:nvPr>
            <p:ph idx="1"/>
          </p:nvPr>
        </p:nvSpPr>
        <p:spPr>
          <a:xfrm>
            <a:off x="609599" y="152400"/>
            <a:ext cx="6347714" cy="6705600"/>
          </a:xfrm>
        </p:spPr>
        <p:txBody>
          <a:bodyPr>
            <a:normAutofit lnSpcReduction="10000"/>
          </a:bodyPr>
          <a:lstStyle/>
          <a:p>
            <a:pPr marL="0" indent="0">
              <a:buNone/>
            </a:pPr>
            <a:r>
              <a:rPr lang="en-US" b="1" dirty="0" smtClean="0"/>
              <a:t>Cystic </a:t>
            </a:r>
            <a:r>
              <a:rPr lang="en-US" b="1" dirty="0"/>
              <a:t>fibrosis (CF) </a:t>
            </a:r>
            <a:endParaRPr lang="en-US" b="1" dirty="0" smtClean="0"/>
          </a:p>
          <a:p>
            <a:pPr marL="0" indent="0">
              <a:buNone/>
            </a:pPr>
            <a:r>
              <a:rPr lang="en-US" sz="1600" dirty="0" smtClean="0"/>
              <a:t>* Abnormal NBS? (elevated </a:t>
            </a:r>
            <a:r>
              <a:rPr lang="en-US" sz="1600" dirty="0" err="1" smtClean="0"/>
              <a:t>immunoreactive</a:t>
            </a:r>
            <a:r>
              <a:rPr lang="en-US" sz="1600" dirty="0" smtClean="0"/>
              <a:t> </a:t>
            </a:r>
            <a:r>
              <a:rPr lang="en-US" sz="1600" dirty="0" err="1" smtClean="0"/>
              <a:t>trypsinogen</a:t>
            </a:r>
            <a:r>
              <a:rPr lang="en-US" sz="1600" dirty="0" smtClean="0"/>
              <a:t>).  Call CF center.  </a:t>
            </a:r>
          </a:p>
          <a:p>
            <a:pPr marL="0" indent="0">
              <a:buNone/>
            </a:pPr>
            <a:r>
              <a:rPr lang="en-US" sz="1600" dirty="0" smtClean="0"/>
              <a:t>* If moderately elevated, will often repeat and send for CFTR mutation panel.  If positive, will confirm with sweat test.  </a:t>
            </a:r>
          </a:p>
          <a:p>
            <a:pPr marL="0" indent="0">
              <a:buNone/>
            </a:pPr>
            <a:r>
              <a:rPr lang="en-US" sz="1600" dirty="0" smtClean="0"/>
              <a:t>* If </a:t>
            </a:r>
            <a:r>
              <a:rPr lang="en-US" sz="1600" dirty="0" err="1" smtClean="0"/>
              <a:t>immunoreactive</a:t>
            </a:r>
            <a:r>
              <a:rPr lang="en-US" sz="1600" dirty="0" smtClean="0"/>
              <a:t> </a:t>
            </a:r>
            <a:r>
              <a:rPr lang="en-US" sz="1600" dirty="0" err="1" smtClean="0"/>
              <a:t>trypsinogen</a:t>
            </a:r>
            <a:r>
              <a:rPr lang="en-US" sz="1600" dirty="0" smtClean="0"/>
              <a:t> is severely elevated, will confirm with sweat test.</a:t>
            </a:r>
          </a:p>
          <a:p>
            <a:pPr marL="0" indent="0">
              <a:buNone/>
            </a:pPr>
            <a:endParaRPr lang="en-US" sz="1600" dirty="0"/>
          </a:p>
          <a:p>
            <a:pPr marL="0" indent="0">
              <a:buNone/>
            </a:pPr>
            <a:r>
              <a:rPr lang="en-US" b="1" dirty="0" smtClean="0"/>
              <a:t>Hearing loss (HEAR)</a:t>
            </a:r>
          </a:p>
          <a:p>
            <a:pPr marL="0" indent="0">
              <a:buNone/>
            </a:pPr>
            <a:r>
              <a:rPr lang="en-US" sz="1600" dirty="0" smtClean="0"/>
              <a:t>*goal is to detect and intervene earlier with hearing devices and speech and language therapy.</a:t>
            </a:r>
          </a:p>
          <a:p>
            <a:pPr marL="0" indent="0">
              <a:buNone/>
            </a:pPr>
            <a:r>
              <a:rPr lang="en-US" sz="1600" dirty="0" smtClean="0"/>
              <a:t>*Two types of screening (ABR and OAE)</a:t>
            </a:r>
          </a:p>
          <a:p>
            <a:pPr marL="0" indent="0">
              <a:buNone/>
            </a:pPr>
            <a:endParaRPr lang="en-US" sz="1600" dirty="0" smtClean="0"/>
          </a:p>
          <a:p>
            <a:pPr marL="0" indent="0">
              <a:buNone/>
            </a:pPr>
            <a:r>
              <a:rPr lang="en-US" sz="1600" b="1" dirty="0" smtClean="0"/>
              <a:t>	</a:t>
            </a:r>
            <a:r>
              <a:rPr lang="en-US" sz="1600" i="1" dirty="0" smtClean="0"/>
              <a:t>ARB </a:t>
            </a:r>
            <a:r>
              <a:rPr lang="en-US" sz="1600" i="1" dirty="0"/>
              <a:t>(auditory brainstem response)</a:t>
            </a:r>
          </a:p>
          <a:p>
            <a:pPr marL="0" indent="0">
              <a:buNone/>
            </a:pPr>
            <a:r>
              <a:rPr lang="en-US" sz="1600" dirty="0" smtClean="0"/>
              <a:t>* click </a:t>
            </a:r>
            <a:r>
              <a:rPr lang="en-US" sz="1600" dirty="0"/>
              <a:t>stimulus to infant’s ear, then measure summation of action potentials from 8th CN to inferior </a:t>
            </a:r>
            <a:r>
              <a:rPr lang="en-US" sz="1600" dirty="0" err="1"/>
              <a:t>colliculus</a:t>
            </a:r>
            <a:r>
              <a:rPr lang="en-US" sz="1600" dirty="0"/>
              <a:t> of midbrain (measure via electrodes on scalp)</a:t>
            </a:r>
          </a:p>
          <a:p>
            <a:pPr marL="0" indent="0">
              <a:buNone/>
            </a:pPr>
            <a:endParaRPr lang="en-US" sz="1600" dirty="0"/>
          </a:p>
          <a:p>
            <a:pPr marL="0" indent="0">
              <a:buNone/>
            </a:pPr>
            <a:r>
              <a:rPr lang="en-US" sz="1600" dirty="0" smtClean="0"/>
              <a:t>	</a:t>
            </a:r>
            <a:r>
              <a:rPr lang="en-US" sz="1600" i="1" dirty="0" smtClean="0"/>
              <a:t>OAE </a:t>
            </a:r>
            <a:r>
              <a:rPr lang="en-US" sz="1600" i="1" dirty="0"/>
              <a:t>(</a:t>
            </a:r>
            <a:r>
              <a:rPr lang="en-US" sz="1600" i="1" dirty="0" err="1"/>
              <a:t>otoacoustic</a:t>
            </a:r>
            <a:r>
              <a:rPr lang="en-US" sz="1600" i="1" dirty="0"/>
              <a:t> emissions)</a:t>
            </a:r>
          </a:p>
          <a:p>
            <a:pPr marL="0" indent="0">
              <a:buNone/>
            </a:pPr>
            <a:r>
              <a:rPr lang="en-US" sz="1600" dirty="0" smtClean="0"/>
              <a:t>* microphone </a:t>
            </a:r>
            <a:r>
              <a:rPr lang="en-US" sz="1600" dirty="0"/>
              <a:t>on infants ear produces sound.  Device picks up sound waves generated by cochlear outer hair cells</a:t>
            </a:r>
          </a:p>
          <a:p>
            <a:pPr marL="0" indent="0">
              <a:buNone/>
            </a:pPr>
            <a:endParaRPr lang="en-US" sz="1600" dirty="0" smtClean="0"/>
          </a:p>
          <a:p>
            <a:pPr marL="0" indent="0">
              <a:buNone/>
            </a:pPr>
            <a:endParaRPr lang="en-US" sz="1600" dirty="0" smtClean="0"/>
          </a:p>
          <a:p>
            <a:pPr marL="0" indent="0">
              <a:buNone/>
            </a:pPr>
            <a:endParaRPr lang="en-US" sz="1600" dirty="0" smtClean="0"/>
          </a:p>
          <a:p>
            <a:pPr marL="0" indent="0">
              <a:buNone/>
            </a:pPr>
            <a:endParaRPr lang="en-US" sz="1600" dirty="0" smtClean="0"/>
          </a:p>
          <a:p>
            <a:pPr marL="0" indent="0">
              <a:buNone/>
            </a:pPr>
            <a:endParaRPr lang="en-US" sz="1600" dirty="0" smtClean="0"/>
          </a:p>
          <a:p>
            <a:pPr marL="0" indent="0">
              <a:buNone/>
            </a:pPr>
            <a:endParaRPr lang="en-US" sz="1600" dirty="0"/>
          </a:p>
          <a:p>
            <a:pPr marL="0" indent="0">
              <a:buNone/>
            </a:pPr>
            <a:endParaRPr lang="en-US" sz="2200" dirty="0" smtClean="0"/>
          </a:p>
        </p:txBody>
      </p:sp>
    </p:spTree>
    <p:extLst>
      <p:ext uri="{BB962C8B-B14F-4D97-AF65-F5344CB8AC3E}">
        <p14:creationId xmlns:p14="http://schemas.microsoft.com/office/powerpoint/2010/main" val="32302172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000" dirty="0"/>
          </a:p>
        </p:txBody>
      </p:sp>
      <p:sp>
        <p:nvSpPr>
          <p:cNvPr id="3" name="Content Placeholder 2"/>
          <p:cNvSpPr>
            <a:spLocks noGrp="1"/>
          </p:cNvSpPr>
          <p:nvPr>
            <p:ph idx="1"/>
          </p:nvPr>
        </p:nvSpPr>
        <p:spPr>
          <a:xfrm>
            <a:off x="609599" y="304800"/>
            <a:ext cx="6347714" cy="6553200"/>
          </a:xfrm>
        </p:spPr>
        <p:txBody>
          <a:bodyPr>
            <a:normAutofit/>
          </a:bodyPr>
          <a:lstStyle/>
          <a:p>
            <a:pPr marL="0" indent="0">
              <a:buNone/>
            </a:pPr>
            <a:endParaRPr lang="en-US" sz="1600" dirty="0" smtClean="0"/>
          </a:p>
          <a:p>
            <a:pPr marL="0" indent="0">
              <a:buNone/>
            </a:pPr>
            <a:endParaRPr lang="en-US" sz="1600" dirty="0"/>
          </a:p>
          <a:p>
            <a:pPr marL="0" indent="0">
              <a:buNone/>
            </a:pPr>
            <a:r>
              <a:rPr lang="en-US" sz="1600" dirty="0" smtClean="0"/>
              <a:t>* Some protocols do one stage test (fail on screening and then refer to audiology).  Others do two stage test (fail one, second screening done.  If fails again, then refer to audiology (this method does result in more false negatives, but reduces audiology referrals.)</a:t>
            </a:r>
          </a:p>
          <a:p>
            <a:pPr marL="0" indent="0">
              <a:buNone/>
            </a:pPr>
            <a:r>
              <a:rPr lang="en-US" sz="1600" dirty="0" smtClean="0"/>
              <a:t>* With audiology referral, they will do diagnostic ARB and confirm hearing loss with visual reinforcement audiometry later.  This testing uses sound and visual stimulus to determine hearing loss.  Reliable &gt;6-8 months of age. </a:t>
            </a:r>
            <a:endParaRPr lang="en-US" sz="1600" dirty="0"/>
          </a:p>
          <a:p>
            <a:pPr marL="0" indent="0">
              <a:buNone/>
            </a:pPr>
            <a:endParaRPr lang="en-US" sz="1600" dirty="0" smtClean="0"/>
          </a:p>
          <a:p>
            <a:pPr marL="0" indent="0">
              <a:buNone/>
            </a:pPr>
            <a:endParaRPr lang="en-US" sz="1600" dirty="0" smtClean="0"/>
          </a:p>
        </p:txBody>
      </p:sp>
    </p:spTree>
    <p:extLst>
      <p:ext uri="{BB962C8B-B14F-4D97-AF65-F5344CB8AC3E}">
        <p14:creationId xmlns:p14="http://schemas.microsoft.com/office/powerpoint/2010/main" val="22939975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000" dirty="0"/>
          </a:p>
        </p:txBody>
      </p:sp>
      <p:sp>
        <p:nvSpPr>
          <p:cNvPr id="3" name="Content Placeholder 2"/>
          <p:cNvSpPr>
            <a:spLocks noGrp="1"/>
          </p:cNvSpPr>
          <p:nvPr>
            <p:ph idx="1"/>
          </p:nvPr>
        </p:nvSpPr>
        <p:spPr>
          <a:xfrm>
            <a:off x="609599" y="152400"/>
            <a:ext cx="6347714" cy="6705600"/>
          </a:xfrm>
        </p:spPr>
        <p:txBody>
          <a:bodyPr>
            <a:normAutofit fontScale="25000" lnSpcReduction="20000"/>
          </a:bodyPr>
          <a:lstStyle/>
          <a:p>
            <a:pPr marL="0" indent="0">
              <a:buNone/>
            </a:pPr>
            <a:r>
              <a:rPr lang="en-US" sz="7200" b="1" dirty="0" smtClean="0"/>
              <a:t>Severe </a:t>
            </a:r>
            <a:r>
              <a:rPr lang="en-US" sz="7200" b="1" dirty="0"/>
              <a:t>combined immunodeficiency (SCID) </a:t>
            </a:r>
            <a:endParaRPr lang="en-US" sz="7200" b="1" dirty="0" smtClean="0"/>
          </a:p>
          <a:p>
            <a:pPr marL="0" indent="0">
              <a:buNone/>
            </a:pPr>
            <a:r>
              <a:rPr lang="en-US" sz="6000" dirty="0" smtClean="0"/>
              <a:t>* called “combined” because both arms of the immune system are affected (B and T lymphocytes).  Mutations result in problems with differentiation and proliferation of T cells (all types) and in some types of B and/or NK cells.</a:t>
            </a:r>
          </a:p>
          <a:p>
            <a:pPr marL="0" indent="0">
              <a:buNone/>
            </a:pPr>
            <a:r>
              <a:rPr lang="en-US" sz="6000" dirty="0" smtClean="0"/>
              <a:t>* life threatening bacterial, viral, and fungal infections usually by 2-4 months of age when maternal antibodies decline.  Chronic diarrhea and FTT can be seen as well.  Absent </a:t>
            </a:r>
            <a:r>
              <a:rPr lang="en-US" sz="6000" dirty="0" err="1" smtClean="0"/>
              <a:t>thymic</a:t>
            </a:r>
            <a:r>
              <a:rPr lang="en-US" sz="6000" dirty="0" smtClean="0"/>
              <a:t> shadow on CXR</a:t>
            </a:r>
          </a:p>
          <a:p>
            <a:pPr marL="0" indent="0">
              <a:buNone/>
            </a:pPr>
            <a:r>
              <a:rPr lang="en-US" sz="6000" dirty="0" smtClean="0"/>
              <a:t>* high false positive rates in NICU.  (see 2013 PIR article)</a:t>
            </a:r>
          </a:p>
          <a:p>
            <a:pPr marL="0" indent="0">
              <a:buNone/>
            </a:pPr>
            <a:r>
              <a:rPr lang="en-US" sz="6000" dirty="0" smtClean="0"/>
              <a:t>* for positive screens in term infants:</a:t>
            </a:r>
          </a:p>
          <a:p>
            <a:pPr marL="0" indent="0">
              <a:buNone/>
            </a:pPr>
            <a:r>
              <a:rPr lang="en-US" sz="6000" dirty="0"/>
              <a:t>	</a:t>
            </a:r>
            <a:r>
              <a:rPr lang="en-US" sz="6000" dirty="0" smtClean="0"/>
              <a:t>-refer to pediatric allergy/immunology and/or </a:t>
            </a:r>
            <a:r>
              <a:rPr lang="en-US" sz="6000" dirty="0" err="1" smtClean="0"/>
              <a:t>Peds</a:t>
            </a:r>
            <a:r>
              <a:rPr lang="en-US" sz="6000" dirty="0" smtClean="0"/>
              <a:t> ID specialist</a:t>
            </a:r>
          </a:p>
          <a:p>
            <a:pPr marL="0" indent="0">
              <a:buNone/>
            </a:pPr>
            <a:r>
              <a:rPr lang="en-US" sz="6000" dirty="0"/>
              <a:t>	</a:t>
            </a:r>
            <a:r>
              <a:rPr lang="en-US" sz="6000" dirty="0" smtClean="0"/>
              <a:t>-discuss with family possibility of false positive, need for rescreen.  </a:t>
            </a:r>
          </a:p>
          <a:p>
            <a:pPr marL="0" indent="0">
              <a:buNone/>
            </a:pPr>
            <a:r>
              <a:rPr lang="en-US" sz="6000" b="1" dirty="0"/>
              <a:t>	</a:t>
            </a:r>
            <a:r>
              <a:rPr lang="en-US" sz="6000" b="1" u="sng" dirty="0" smtClean="0"/>
              <a:t>-Cannot </a:t>
            </a:r>
            <a:r>
              <a:rPr lang="en-US" sz="6000" b="1" dirty="0" smtClean="0"/>
              <a:t>give live attenuated vaccines like rotavirus</a:t>
            </a:r>
          </a:p>
          <a:p>
            <a:pPr marL="0" indent="0">
              <a:buNone/>
            </a:pPr>
            <a:r>
              <a:rPr lang="en-US" sz="6000" b="1" dirty="0"/>
              <a:t>	</a:t>
            </a:r>
            <a:r>
              <a:rPr lang="en-US" sz="6000" b="1" dirty="0" smtClean="0"/>
              <a:t>-parents need to know that if infant has signs of illness, they will need to go to pediatric hospital for likely immunoglobulin and antibiotic </a:t>
            </a:r>
            <a:r>
              <a:rPr lang="en-US" sz="6000" b="1" dirty="0" err="1" smtClean="0"/>
              <a:t>tx</a:t>
            </a:r>
            <a:r>
              <a:rPr lang="en-US" sz="6000" b="1" dirty="0" smtClean="0"/>
              <a:t> even if diagnosis is not confirmed yet.  </a:t>
            </a:r>
          </a:p>
          <a:p>
            <a:pPr marL="0" indent="0">
              <a:buNone/>
            </a:pPr>
            <a:r>
              <a:rPr lang="en-US" sz="6000" b="1" dirty="0"/>
              <a:t>	</a:t>
            </a:r>
            <a:r>
              <a:rPr lang="en-US" sz="6000" b="1" dirty="0" smtClean="0"/>
              <a:t>-all blood transfusions need to be </a:t>
            </a:r>
            <a:r>
              <a:rPr lang="en-US" sz="6000" b="1" dirty="0" err="1" smtClean="0"/>
              <a:t>leukoreduced</a:t>
            </a:r>
            <a:r>
              <a:rPr lang="en-US" sz="6000" b="1" dirty="0" smtClean="0"/>
              <a:t>, irradiated, and CMV negative </a:t>
            </a:r>
            <a:r>
              <a:rPr lang="en-US" sz="6000" b="1" u="sng" dirty="0" smtClean="0"/>
              <a:t>to avoid life threatening GVHD</a:t>
            </a:r>
          </a:p>
          <a:p>
            <a:pPr marL="0" indent="0">
              <a:buNone/>
            </a:pPr>
            <a:r>
              <a:rPr lang="en-US" sz="6000" dirty="0" smtClean="0"/>
              <a:t>* Diagnosis?  Confirm with standard flow cytometry.  Absolute </a:t>
            </a:r>
            <a:r>
              <a:rPr lang="en-US" sz="6000" dirty="0"/>
              <a:t>lymphocyte count is less than </a:t>
            </a:r>
            <a:r>
              <a:rPr lang="en-US" sz="6000" dirty="0" smtClean="0"/>
              <a:t>2500, </a:t>
            </a:r>
            <a:r>
              <a:rPr lang="en-US" sz="6000" dirty="0"/>
              <a:t>T </a:t>
            </a:r>
            <a:r>
              <a:rPr lang="en-US" sz="6000" dirty="0" smtClean="0"/>
              <a:t>cells&lt;20 </a:t>
            </a:r>
            <a:r>
              <a:rPr lang="en-US" sz="6000" dirty="0"/>
              <a:t>percent of the total lymphocytes, and the response to mitogens is less than 10 percent of the </a:t>
            </a:r>
            <a:r>
              <a:rPr lang="en-US" sz="6000" dirty="0" smtClean="0"/>
              <a:t>control.  Molecular genetic testing after.</a:t>
            </a:r>
          </a:p>
          <a:p>
            <a:pPr marL="0" indent="0">
              <a:buNone/>
            </a:pPr>
            <a:r>
              <a:rPr lang="en-US" sz="6000" dirty="0" smtClean="0"/>
              <a:t>* </a:t>
            </a:r>
            <a:r>
              <a:rPr lang="en-US" sz="6000" dirty="0" err="1" smtClean="0"/>
              <a:t>Tx</a:t>
            </a:r>
            <a:r>
              <a:rPr lang="en-US" sz="6000" dirty="0" smtClean="0"/>
              <a:t>: bone marrow and stem cell transplant can be curative</a:t>
            </a:r>
          </a:p>
        </p:txBody>
      </p:sp>
    </p:spTree>
    <p:extLst>
      <p:ext uri="{BB962C8B-B14F-4D97-AF65-F5344CB8AC3E}">
        <p14:creationId xmlns:p14="http://schemas.microsoft.com/office/powerpoint/2010/main" val="26008710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Case #2</a:t>
            </a:r>
            <a:endParaRPr lang="en-US" sz="4000" dirty="0"/>
          </a:p>
        </p:txBody>
      </p:sp>
      <p:sp>
        <p:nvSpPr>
          <p:cNvPr id="3" name="Content Placeholder 2"/>
          <p:cNvSpPr>
            <a:spLocks noGrp="1"/>
          </p:cNvSpPr>
          <p:nvPr>
            <p:ph idx="1"/>
          </p:nvPr>
        </p:nvSpPr>
        <p:spPr>
          <a:xfrm>
            <a:off x="609599" y="1371600"/>
            <a:ext cx="6347714" cy="4669763"/>
          </a:xfrm>
        </p:spPr>
        <p:txBody>
          <a:bodyPr>
            <a:normAutofit/>
          </a:bodyPr>
          <a:lstStyle/>
          <a:p>
            <a:pPr marL="0" indent="0">
              <a:buNone/>
            </a:pPr>
            <a:r>
              <a:rPr lang="en-US" sz="2000" dirty="0" smtClean="0"/>
              <a:t>You get a phone call saying that one of the newborns you follow has abnormal NBS.  You see that FT4 is low and TSH is elevated from references intervals provided.</a:t>
            </a:r>
          </a:p>
          <a:p>
            <a:pPr marL="0" indent="0">
              <a:buNone/>
            </a:pPr>
            <a:endParaRPr lang="en-US" sz="2000" dirty="0" smtClean="0"/>
          </a:p>
          <a:p>
            <a:pPr marL="0" indent="0">
              <a:buNone/>
            </a:pPr>
            <a:r>
              <a:rPr lang="en-US" sz="2000" dirty="0" smtClean="0"/>
              <a:t>Question 2-1</a:t>
            </a:r>
            <a:endParaRPr lang="en-US" sz="2000" dirty="0"/>
          </a:p>
          <a:p>
            <a:pPr marL="0" indent="0">
              <a:buNone/>
            </a:pPr>
            <a:r>
              <a:rPr lang="en-US" sz="2000" dirty="0" smtClean="0"/>
              <a:t>What are the immediate steps to take?</a:t>
            </a:r>
          </a:p>
          <a:p>
            <a:endParaRPr lang="en-US" dirty="0" smtClean="0"/>
          </a:p>
          <a:p>
            <a:pPr marL="0" indent="0">
              <a:buNone/>
            </a:pPr>
            <a:endParaRPr lang="en-US" dirty="0"/>
          </a:p>
        </p:txBody>
      </p:sp>
    </p:spTree>
    <p:extLst>
      <p:ext uri="{BB962C8B-B14F-4D97-AF65-F5344CB8AC3E}">
        <p14:creationId xmlns:p14="http://schemas.microsoft.com/office/powerpoint/2010/main" val="2814140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Question 2-1</a:t>
            </a:r>
            <a:endParaRPr lang="en-US" sz="4000" dirty="0"/>
          </a:p>
        </p:txBody>
      </p:sp>
      <p:sp>
        <p:nvSpPr>
          <p:cNvPr id="3" name="Content Placeholder 2"/>
          <p:cNvSpPr>
            <a:spLocks noGrp="1"/>
          </p:cNvSpPr>
          <p:nvPr>
            <p:ph idx="1"/>
          </p:nvPr>
        </p:nvSpPr>
        <p:spPr>
          <a:xfrm>
            <a:off x="457200" y="1600200"/>
            <a:ext cx="8229600" cy="4648200"/>
          </a:xfrm>
        </p:spPr>
        <p:txBody>
          <a:bodyPr>
            <a:normAutofit lnSpcReduction="10000"/>
          </a:bodyPr>
          <a:lstStyle/>
          <a:p>
            <a:pPr marL="0" indent="0">
              <a:buNone/>
            </a:pPr>
            <a:r>
              <a:rPr lang="en-US" sz="2000" dirty="0" smtClean="0"/>
              <a:t>*  This is urgent.  Thyroid hormone needs to be replaced immediately in congenital hypothyroidism to reduce/prevent </a:t>
            </a:r>
            <a:r>
              <a:rPr lang="en-US" sz="2000" dirty="0" err="1" smtClean="0"/>
              <a:t>neurointellectual</a:t>
            </a:r>
            <a:r>
              <a:rPr lang="en-US" sz="2000" dirty="0" smtClean="0"/>
              <a:t> impairment.</a:t>
            </a:r>
          </a:p>
          <a:p>
            <a:pPr marL="0" indent="0">
              <a:buNone/>
            </a:pPr>
            <a:r>
              <a:rPr lang="en-US" sz="2000" dirty="0" smtClean="0"/>
              <a:t>*  </a:t>
            </a:r>
            <a:r>
              <a:rPr lang="en-US" sz="2000" dirty="0"/>
              <a:t>C</a:t>
            </a:r>
            <a:r>
              <a:rPr lang="en-US" sz="2000" dirty="0" smtClean="0"/>
              <a:t>all parents to explain results and need for immediate appointment and lab work (TSH, FT4 in most cases)</a:t>
            </a:r>
          </a:p>
          <a:p>
            <a:pPr marL="0" indent="0">
              <a:buNone/>
            </a:pPr>
            <a:r>
              <a:rPr lang="en-US" sz="2000" dirty="0" smtClean="0"/>
              <a:t>*  Most infants with CH are </a:t>
            </a:r>
            <a:r>
              <a:rPr lang="en-US" sz="2000" b="1" dirty="0" smtClean="0"/>
              <a:t>asymptomatic</a:t>
            </a:r>
            <a:r>
              <a:rPr lang="en-US" sz="2000" dirty="0" smtClean="0"/>
              <a:t> (likely from </a:t>
            </a:r>
            <a:r>
              <a:rPr lang="en-US" sz="2000" dirty="0" err="1" smtClean="0"/>
              <a:t>transplacental</a:t>
            </a:r>
            <a:r>
              <a:rPr lang="en-US" sz="2000" dirty="0" smtClean="0"/>
              <a:t> passage of thyroid hormone)</a:t>
            </a:r>
          </a:p>
          <a:p>
            <a:pPr marL="0" indent="0">
              <a:buNone/>
            </a:pPr>
            <a:r>
              <a:rPr lang="en-US" sz="2000" dirty="0" smtClean="0"/>
              <a:t>*  Obtain </a:t>
            </a:r>
            <a:r>
              <a:rPr lang="en-US" sz="2000" dirty="0"/>
              <a:t>confirmatory TSH, FT4.  Then start levothyroxine at 10-15 mcg/kg/day (</a:t>
            </a:r>
            <a:r>
              <a:rPr lang="en-US" sz="2000" b="1" u="sng" dirty="0"/>
              <a:t>immediately, without waiting for results</a:t>
            </a:r>
            <a:r>
              <a:rPr lang="en-US" sz="2000" dirty="0"/>
              <a:t>).  Best outcomes if started within 2 weeks of birth</a:t>
            </a:r>
            <a:r>
              <a:rPr lang="en-US" sz="2000" dirty="0" smtClean="0"/>
              <a:t>.</a:t>
            </a:r>
          </a:p>
          <a:p>
            <a:pPr marL="0" indent="0">
              <a:buNone/>
            </a:pPr>
            <a:r>
              <a:rPr lang="en-US" sz="2000" dirty="0"/>
              <a:t>*  </a:t>
            </a:r>
            <a:r>
              <a:rPr lang="en-US" sz="2000" dirty="0" smtClean="0"/>
              <a:t>go </a:t>
            </a:r>
            <a:r>
              <a:rPr lang="en-US" sz="2000" dirty="0"/>
              <a:t>over proper administration:  crush pill and suspend in few </a:t>
            </a:r>
            <a:r>
              <a:rPr lang="en-US" sz="2000" dirty="0" err="1"/>
              <a:t>mls</a:t>
            </a:r>
            <a:r>
              <a:rPr lang="en-US" sz="2000" dirty="0"/>
              <a:t> of formula. </a:t>
            </a:r>
            <a:r>
              <a:rPr lang="en-US" sz="2000" dirty="0" smtClean="0"/>
              <a:t>Note</a:t>
            </a:r>
            <a:r>
              <a:rPr lang="en-US" sz="2000" dirty="0"/>
              <a:t>:  </a:t>
            </a:r>
            <a:r>
              <a:rPr lang="en-US" sz="2000" dirty="0" smtClean="0"/>
              <a:t>soy decreases </a:t>
            </a:r>
            <a:r>
              <a:rPr lang="en-US" sz="2000" dirty="0"/>
              <a:t>absorption.</a:t>
            </a:r>
          </a:p>
          <a:p>
            <a:pPr marL="0" indent="0">
              <a:buNone/>
            </a:pPr>
            <a:r>
              <a:rPr lang="en-US" sz="2000" dirty="0" smtClean="0"/>
              <a:t>* Discuss with endocrine and set up referral.</a:t>
            </a:r>
            <a:endParaRPr lang="en-US" sz="2000" dirty="0"/>
          </a:p>
          <a:p>
            <a:pPr marL="0" indent="0">
              <a:buNone/>
            </a:pPr>
            <a:endParaRPr lang="en-US" sz="2000" dirty="0" smtClean="0"/>
          </a:p>
        </p:txBody>
      </p:sp>
    </p:spTree>
    <p:extLst>
      <p:ext uri="{BB962C8B-B14F-4D97-AF65-F5344CB8AC3E}">
        <p14:creationId xmlns:p14="http://schemas.microsoft.com/office/powerpoint/2010/main" val="30421066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Question 2-2</a:t>
            </a:r>
            <a:endParaRPr lang="en-US" sz="4000" dirty="0"/>
          </a:p>
        </p:txBody>
      </p:sp>
      <p:sp>
        <p:nvSpPr>
          <p:cNvPr id="3" name="Content Placeholder 2"/>
          <p:cNvSpPr>
            <a:spLocks noGrp="1"/>
          </p:cNvSpPr>
          <p:nvPr>
            <p:ph idx="1"/>
          </p:nvPr>
        </p:nvSpPr>
        <p:spPr>
          <a:xfrm>
            <a:off x="457200" y="1600200"/>
            <a:ext cx="8229600" cy="4648200"/>
          </a:xfrm>
        </p:spPr>
        <p:txBody>
          <a:bodyPr>
            <a:normAutofit/>
          </a:bodyPr>
          <a:lstStyle/>
          <a:p>
            <a:pPr marL="0" indent="0">
              <a:buNone/>
            </a:pPr>
            <a:r>
              <a:rPr lang="en-US" sz="2000" dirty="0" smtClean="0"/>
              <a:t>Lab results come back:  TSH 40 </a:t>
            </a:r>
            <a:r>
              <a:rPr lang="en-US" sz="2000" dirty="0" err="1" smtClean="0"/>
              <a:t>mIU</a:t>
            </a:r>
            <a:r>
              <a:rPr lang="en-US" sz="2000" dirty="0" smtClean="0"/>
              <a:t>/ml, FT4 0.3 ng/dl.  What do you do? (hint, where would you find reference intervals?)</a:t>
            </a:r>
          </a:p>
        </p:txBody>
      </p:sp>
    </p:spTree>
    <p:extLst>
      <p:ext uri="{BB962C8B-B14F-4D97-AF65-F5344CB8AC3E}">
        <p14:creationId xmlns:p14="http://schemas.microsoft.com/office/powerpoint/2010/main" val="3266926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Objectives</a:t>
            </a:r>
            <a:endParaRPr lang="en-US" sz="4000" dirty="0"/>
          </a:p>
        </p:txBody>
      </p:sp>
      <p:sp>
        <p:nvSpPr>
          <p:cNvPr id="3" name="Content Placeholder 2"/>
          <p:cNvSpPr>
            <a:spLocks noGrp="1"/>
          </p:cNvSpPr>
          <p:nvPr>
            <p:ph idx="1"/>
          </p:nvPr>
        </p:nvSpPr>
        <p:spPr>
          <a:xfrm>
            <a:off x="609599" y="1371600"/>
            <a:ext cx="6347714" cy="4669763"/>
          </a:xfrm>
        </p:spPr>
        <p:txBody>
          <a:bodyPr>
            <a:normAutofit/>
          </a:bodyPr>
          <a:lstStyle/>
          <a:p>
            <a:pPr marL="0" indent="0">
              <a:buNone/>
            </a:pPr>
            <a:r>
              <a:rPr lang="en-US" sz="2000" dirty="0" smtClean="0"/>
              <a:t>There is insufficient time to cover all the disorders in detail in this 20 minute presentation, thus aim is to:</a:t>
            </a:r>
            <a:endParaRPr lang="en-US" sz="2000" dirty="0"/>
          </a:p>
          <a:p>
            <a:pPr>
              <a:buFont typeface="Wingdings" panose="05000000000000000000" pitchFamily="2" charset="2"/>
              <a:buChar char="ü"/>
            </a:pPr>
            <a:r>
              <a:rPr lang="en-US" sz="2000" dirty="0" smtClean="0"/>
              <a:t>Increase familiarity of disorders that are tested on Florida NBS </a:t>
            </a:r>
          </a:p>
          <a:p>
            <a:pPr>
              <a:buFont typeface="Wingdings" panose="05000000000000000000" pitchFamily="2" charset="2"/>
              <a:buChar char="ü"/>
            </a:pPr>
            <a:r>
              <a:rPr lang="en-US" sz="2000" dirty="0" smtClean="0"/>
              <a:t>Be able to manage abnormal thyroid and CAH newborn screens </a:t>
            </a:r>
            <a:r>
              <a:rPr lang="en-US" sz="2000" i="1" dirty="0" smtClean="0"/>
              <a:t>initially.</a:t>
            </a:r>
          </a:p>
          <a:p>
            <a:pPr>
              <a:buFont typeface="Wingdings" panose="05000000000000000000" pitchFamily="2" charset="2"/>
              <a:buChar char="ü"/>
            </a:pPr>
            <a:r>
              <a:rPr lang="en-US" sz="2000" dirty="0" smtClean="0"/>
              <a:t>Know resources to utilize to manage other abnormal newborn screens</a:t>
            </a:r>
          </a:p>
        </p:txBody>
      </p:sp>
    </p:spTree>
    <p:extLst>
      <p:ext uri="{BB962C8B-B14F-4D97-AF65-F5344CB8AC3E}">
        <p14:creationId xmlns:p14="http://schemas.microsoft.com/office/powerpoint/2010/main" val="2496970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Question 2-2</a:t>
            </a:r>
            <a:endParaRPr lang="en-US" sz="4000" dirty="0"/>
          </a:p>
        </p:txBody>
      </p:sp>
      <p:sp>
        <p:nvSpPr>
          <p:cNvPr id="3" name="Content Placeholder 2"/>
          <p:cNvSpPr>
            <a:spLocks noGrp="1"/>
          </p:cNvSpPr>
          <p:nvPr>
            <p:ph idx="1"/>
          </p:nvPr>
        </p:nvSpPr>
        <p:spPr>
          <a:xfrm>
            <a:off x="457200" y="1600200"/>
            <a:ext cx="8229600" cy="4648200"/>
          </a:xfrm>
        </p:spPr>
        <p:txBody>
          <a:bodyPr>
            <a:noAutofit/>
          </a:bodyPr>
          <a:lstStyle/>
          <a:p>
            <a:pPr marL="0" indent="0">
              <a:buNone/>
            </a:pPr>
            <a:r>
              <a:rPr lang="en-US" sz="2000" dirty="0" smtClean="0"/>
              <a:t>*  abnormal- refer to endocrinology</a:t>
            </a:r>
          </a:p>
          <a:p>
            <a:pPr marL="0" indent="0">
              <a:buNone/>
            </a:pPr>
            <a:r>
              <a:rPr lang="en-US" sz="2000" dirty="0" smtClean="0"/>
              <a:t>*  </a:t>
            </a:r>
            <a:r>
              <a:rPr lang="en-US" sz="2000" dirty="0" err="1" smtClean="0"/>
              <a:t>fyi</a:t>
            </a:r>
            <a:r>
              <a:rPr lang="en-US" sz="2000" dirty="0" smtClean="0"/>
              <a:t>:  reference intervals for TSH and FT4 depend on age, whether they are premature, and </a:t>
            </a:r>
            <a:r>
              <a:rPr lang="en-US" sz="2000" b="1" dirty="0" smtClean="0"/>
              <a:t>assay used (can be different for each lab).  </a:t>
            </a:r>
          </a:p>
          <a:p>
            <a:pPr marL="0" indent="0">
              <a:buNone/>
            </a:pPr>
            <a:r>
              <a:rPr lang="en-US" sz="2000" b="1" dirty="0" smtClean="0"/>
              <a:t>*  </a:t>
            </a:r>
            <a:r>
              <a:rPr lang="en-US" sz="2000" dirty="0" smtClean="0"/>
              <a:t>Most </a:t>
            </a:r>
            <a:r>
              <a:rPr lang="en-US" sz="2000" dirty="0"/>
              <a:t>m</a:t>
            </a:r>
            <a:r>
              <a:rPr lang="en-US" sz="2000" dirty="0" smtClean="0"/>
              <a:t>ajor labs have reference intervals for TSH and FT4 for age and sometimes prematurity which are on </a:t>
            </a:r>
            <a:r>
              <a:rPr lang="en-US" sz="2000" b="1" dirty="0" smtClean="0"/>
              <a:t>lab’s website</a:t>
            </a:r>
          </a:p>
          <a:p>
            <a:pPr marL="0" indent="0">
              <a:buNone/>
            </a:pPr>
            <a:r>
              <a:rPr lang="en-US" sz="2000" dirty="0" smtClean="0"/>
              <a:t>*  QUEST dx, Lab Corp, ARUP, </a:t>
            </a:r>
            <a:r>
              <a:rPr lang="en-US" sz="2000" dirty="0" err="1" smtClean="0"/>
              <a:t>Esoterix</a:t>
            </a:r>
            <a:r>
              <a:rPr lang="en-US" sz="2000" dirty="0" smtClean="0"/>
              <a:t>, Mayo Medical Laboratories.</a:t>
            </a:r>
            <a:endParaRPr lang="en-US" sz="2000" dirty="0"/>
          </a:p>
        </p:txBody>
      </p:sp>
    </p:spTree>
    <p:extLst>
      <p:ext uri="{BB962C8B-B14F-4D97-AF65-F5344CB8AC3E}">
        <p14:creationId xmlns:p14="http://schemas.microsoft.com/office/powerpoint/2010/main" val="32759322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Case #3</a:t>
            </a:r>
            <a:endParaRPr lang="en-US" sz="4000" dirty="0"/>
          </a:p>
        </p:txBody>
      </p:sp>
      <p:sp>
        <p:nvSpPr>
          <p:cNvPr id="3" name="Content Placeholder 2"/>
          <p:cNvSpPr>
            <a:spLocks noGrp="1"/>
          </p:cNvSpPr>
          <p:nvPr>
            <p:ph idx="1"/>
          </p:nvPr>
        </p:nvSpPr>
        <p:spPr>
          <a:xfrm>
            <a:off x="609599" y="1447800"/>
            <a:ext cx="6347714" cy="4593563"/>
          </a:xfrm>
        </p:spPr>
        <p:txBody>
          <a:bodyPr>
            <a:normAutofit/>
          </a:bodyPr>
          <a:lstStyle/>
          <a:p>
            <a:pPr marL="0" indent="0">
              <a:buNone/>
            </a:pPr>
            <a:r>
              <a:rPr lang="en-US" sz="2000" dirty="0" smtClean="0"/>
              <a:t>You receive a phone call saying that an infant you follow has abnormal (elevated) 17-hydroxyprogesterone.</a:t>
            </a:r>
          </a:p>
          <a:p>
            <a:pPr marL="0" indent="0">
              <a:buNone/>
            </a:pPr>
            <a:endParaRPr lang="en-US" sz="2000" dirty="0"/>
          </a:p>
          <a:p>
            <a:pPr marL="0" indent="0">
              <a:buNone/>
            </a:pPr>
            <a:r>
              <a:rPr lang="en-US" sz="2000" dirty="0" smtClean="0"/>
              <a:t>Question 2-1</a:t>
            </a:r>
          </a:p>
          <a:p>
            <a:pPr marL="0" indent="0">
              <a:buNone/>
            </a:pPr>
            <a:r>
              <a:rPr lang="en-US" sz="2000" dirty="0" smtClean="0"/>
              <a:t>What are the initial steps in management?</a:t>
            </a:r>
            <a:endParaRPr lang="en-US" sz="2000" dirty="0"/>
          </a:p>
        </p:txBody>
      </p:sp>
    </p:spTree>
    <p:extLst>
      <p:ext uri="{BB962C8B-B14F-4D97-AF65-F5344CB8AC3E}">
        <p14:creationId xmlns:p14="http://schemas.microsoft.com/office/powerpoint/2010/main" val="30759835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Discussion question 3-1</a:t>
            </a:r>
            <a:endParaRPr lang="en-US" sz="4000" dirty="0"/>
          </a:p>
        </p:txBody>
      </p:sp>
      <p:sp>
        <p:nvSpPr>
          <p:cNvPr id="3" name="Content Placeholder 2"/>
          <p:cNvSpPr>
            <a:spLocks noGrp="1"/>
          </p:cNvSpPr>
          <p:nvPr>
            <p:ph idx="1"/>
          </p:nvPr>
        </p:nvSpPr>
        <p:spPr/>
        <p:txBody>
          <a:bodyPr>
            <a:normAutofit/>
          </a:bodyPr>
          <a:lstStyle/>
          <a:p>
            <a:pPr marL="0" indent="0">
              <a:buNone/>
            </a:pPr>
            <a:r>
              <a:rPr lang="en-US" sz="2000" dirty="0" smtClean="0"/>
              <a:t>*  This </a:t>
            </a:r>
            <a:r>
              <a:rPr lang="en-US" sz="2000" dirty="0"/>
              <a:t>is urgent.  In untreated CAH, circulatory collapse can occur from adrenal insufficiency </a:t>
            </a:r>
          </a:p>
          <a:p>
            <a:pPr marL="0" indent="0">
              <a:buNone/>
            </a:pPr>
            <a:r>
              <a:rPr lang="en-US" sz="2000" dirty="0" smtClean="0"/>
              <a:t>*  </a:t>
            </a:r>
            <a:r>
              <a:rPr lang="en-US" sz="2000" b="1" u="sng" dirty="0" smtClean="0"/>
              <a:t>90-95%</a:t>
            </a:r>
            <a:r>
              <a:rPr lang="en-US" sz="2000" b="1" dirty="0" smtClean="0"/>
              <a:t> of CAH is due to 21-hydroxylase deficiency which is what leads to elevated 17-OHP (tested in NBS).</a:t>
            </a:r>
          </a:p>
          <a:p>
            <a:pPr marL="0" indent="0">
              <a:buNone/>
            </a:pPr>
            <a:r>
              <a:rPr lang="en-US" sz="2000" dirty="0" smtClean="0"/>
              <a:t>*  NBS does not test for the other types as they are much less common.</a:t>
            </a:r>
            <a:endParaRPr lang="en-US" sz="2000" dirty="0"/>
          </a:p>
        </p:txBody>
      </p:sp>
    </p:spTree>
    <p:extLst>
      <p:ext uri="{BB962C8B-B14F-4D97-AF65-F5344CB8AC3E}">
        <p14:creationId xmlns:p14="http://schemas.microsoft.com/office/powerpoint/2010/main" val="37933322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Discussion question 3</a:t>
            </a:r>
            <a:r>
              <a:rPr lang="en-US" sz="4000" dirty="0" smtClean="0"/>
              <a:t>-1</a:t>
            </a:r>
            <a:endParaRPr lang="en-US" sz="4000" dirty="0"/>
          </a:p>
        </p:txBody>
      </p:sp>
      <p:pic>
        <p:nvPicPr>
          <p:cNvPr id="4" name="Content Placeholder 3"/>
          <p:cNvPicPr>
            <a:picLocks noGrp="1" noChangeAspect="1"/>
          </p:cNvPicPr>
          <p:nvPr>
            <p:ph idx="1"/>
          </p:nvPr>
        </p:nvPicPr>
        <p:blipFill>
          <a:blip r:embed="rId2"/>
          <a:stretch>
            <a:fillRect/>
          </a:stretch>
        </p:blipFill>
        <p:spPr>
          <a:xfrm>
            <a:off x="381000" y="1371600"/>
            <a:ext cx="6350000" cy="4762501"/>
          </a:xfrm>
          <a:prstGeom prst="rect">
            <a:avLst/>
          </a:prstGeom>
        </p:spPr>
      </p:pic>
    </p:spTree>
    <p:extLst>
      <p:ext uri="{BB962C8B-B14F-4D97-AF65-F5344CB8AC3E}">
        <p14:creationId xmlns:p14="http://schemas.microsoft.com/office/powerpoint/2010/main" val="8529449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Discussion question 3-1</a:t>
            </a:r>
            <a:endParaRPr lang="en-US" sz="4000" dirty="0"/>
          </a:p>
        </p:txBody>
      </p:sp>
      <p:sp>
        <p:nvSpPr>
          <p:cNvPr id="3" name="Content Placeholder 2"/>
          <p:cNvSpPr>
            <a:spLocks noGrp="1"/>
          </p:cNvSpPr>
          <p:nvPr>
            <p:ph idx="1"/>
          </p:nvPr>
        </p:nvSpPr>
        <p:spPr>
          <a:xfrm>
            <a:off x="533400" y="1371600"/>
            <a:ext cx="7239000" cy="5715000"/>
          </a:xfrm>
        </p:spPr>
        <p:txBody>
          <a:bodyPr>
            <a:noAutofit/>
          </a:bodyPr>
          <a:lstStyle/>
          <a:p>
            <a:pPr marL="0" indent="0">
              <a:buNone/>
            </a:pPr>
            <a:r>
              <a:rPr lang="en-US" sz="2000" u="sng" dirty="0" smtClean="0"/>
              <a:t>Cortisol deficiency</a:t>
            </a:r>
            <a:r>
              <a:rPr lang="en-US" sz="2000" dirty="0" smtClean="0"/>
              <a:t>:  hypoglycemia, hypotension</a:t>
            </a:r>
          </a:p>
          <a:p>
            <a:pPr marL="0" indent="0">
              <a:buNone/>
            </a:pPr>
            <a:r>
              <a:rPr lang="en-US" sz="2000" u="sng" dirty="0" smtClean="0"/>
              <a:t>Aldosterone deficiency</a:t>
            </a:r>
            <a:r>
              <a:rPr lang="en-US" sz="2000" dirty="0" smtClean="0"/>
              <a:t>: low sodium, high potassium, hypotension</a:t>
            </a:r>
          </a:p>
          <a:p>
            <a:pPr marL="0" indent="0">
              <a:buNone/>
            </a:pPr>
            <a:r>
              <a:rPr lang="en-US" sz="2000" u="sng" dirty="0" smtClean="0"/>
              <a:t>Excess adrenal androgens: </a:t>
            </a:r>
          </a:p>
          <a:p>
            <a:pPr marL="0" indent="0">
              <a:buNone/>
            </a:pPr>
            <a:r>
              <a:rPr lang="en-US" sz="2000" dirty="0"/>
              <a:t>	</a:t>
            </a:r>
            <a:r>
              <a:rPr lang="en-US" sz="2000" dirty="0" smtClean="0"/>
              <a:t>female: </a:t>
            </a:r>
            <a:r>
              <a:rPr lang="en-US" sz="2000" dirty="0" err="1" smtClean="0"/>
              <a:t>ambigious</a:t>
            </a:r>
            <a:r>
              <a:rPr lang="en-US" sz="2000" dirty="0" smtClean="0"/>
              <a:t> genitalia</a:t>
            </a:r>
          </a:p>
          <a:p>
            <a:pPr marL="0" indent="0">
              <a:buNone/>
            </a:pPr>
            <a:r>
              <a:rPr lang="en-US" sz="2000" dirty="0"/>
              <a:t>	</a:t>
            </a:r>
            <a:r>
              <a:rPr lang="en-US" sz="2000" dirty="0" smtClean="0"/>
              <a:t>male:    larger penis</a:t>
            </a:r>
          </a:p>
          <a:p>
            <a:pPr marL="0" indent="0">
              <a:buNone/>
            </a:pPr>
            <a:r>
              <a:rPr lang="en-US" sz="2000" dirty="0"/>
              <a:t>	</a:t>
            </a:r>
            <a:r>
              <a:rPr lang="en-US" sz="2000" dirty="0" smtClean="0"/>
              <a:t>both:     can be some </a:t>
            </a:r>
            <a:r>
              <a:rPr lang="en-US" sz="2000" b="1" dirty="0" smtClean="0"/>
              <a:t>darkening of nipples and scrotum (males)</a:t>
            </a:r>
            <a:r>
              <a:rPr lang="en-US" sz="2000" dirty="0" smtClean="0"/>
              <a:t>- Due to negative feedback: low cortisol-&gt; stimulates CRH from hypothalamus -&gt;POMC produced -&gt; cleaved to form alpha-MSH (involved in </a:t>
            </a:r>
            <a:r>
              <a:rPr lang="en-US" sz="2000" b="1" dirty="0" smtClean="0"/>
              <a:t>melanin</a:t>
            </a:r>
            <a:r>
              <a:rPr lang="en-US" sz="2000" dirty="0" smtClean="0"/>
              <a:t> production) and ACTH.</a:t>
            </a:r>
          </a:p>
          <a:p>
            <a:pPr marL="0" indent="0">
              <a:buNone/>
            </a:pPr>
            <a:endParaRPr lang="en-US" sz="2000" dirty="0" smtClean="0"/>
          </a:p>
          <a:p>
            <a:pPr marL="0" indent="0">
              <a:buNone/>
            </a:pPr>
            <a:r>
              <a:rPr lang="en-US" sz="2000" dirty="0" smtClean="0"/>
              <a:t>Clinical Picture:  poor feeding, poor weight gain, fatigue, vomiting, dehydration.</a:t>
            </a:r>
            <a:endParaRPr lang="en-US" sz="2000" dirty="0"/>
          </a:p>
        </p:txBody>
      </p:sp>
    </p:spTree>
    <p:extLst>
      <p:ext uri="{BB962C8B-B14F-4D97-AF65-F5344CB8AC3E}">
        <p14:creationId xmlns:p14="http://schemas.microsoft.com/office/powerpoint/2010/main" val="21440946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Discussion question 3-2</a:t>
            </a:r>
            <a:endParaRPr lang="en-US" sz="4000" dirty="0"/>
          </a:p>
        </p:txBody>
      </p:sp>
      <p:sp>
        <p:nvSpPr>
          <p:cNvPr id="3" name="Content Placeholder 2"/>
          <p:cNvSpPr>
            <a:spLocks noGrp="1"/>
          </p:cNvSpPr>
          <p:nvPr>
            <p:ph idx="1"/>
          </p:nvPr>
        </p:nvSpPr>
        <p:spPr>
          <a:xfrm>
            <a:off x="457200" y="1371600"/>
            <a:ext cx="6858000" cy="5181600"/>
          </a:xfrm>
        </p:spPr>
        <p:txBody>
          <a:bodyPr>
            <a:normAutofit/>
          </a:bodyPr>
          <a:lstStyle/>
          <a:p>
            <a:pPr marL="0" indent="0">
              <a:buNone/>
            </a:pPr>
            <a:r>
              <a:rPr lang="en-US" sz="2000" dirty="0" smtClean="0"/>
              <a:t>*  Need to be seen by physician immediately</a:t>
            </a:r>
          </a:p>
          <a:p>
            <a:pPr marL="0" indent="0">
              <a:buNone/>
            </a:pPr>
            <a:r>
              <a:rPr lang="en-US" sz="2000" dirty="0" smtClean="0"/>
              <a:t>*  appearance of genitalia, feeding, poor weight gain, fatigue, hyperpigmentation, vomiting, family history of CAH, other concerns they have</a:t>
            </a:r>
          </a:p>
          <a:p>
            <a:pPr marL="0" indent="0">
              <a:buNone/>
            </a:pPr>
            <a:r>
              <a:rPr lang="en-US" sz="2000" dirty="0" smtClean="0"/>
              <a:t>*  A sodium, potassium, and repeat 17-OHP will be needed.  (17-OHP will take about 1 week to get back).</a:t>
            </a:r>
          </a:p>
          <a:p>
            <a:pPr marL="0" indent="0">
              <a:buNone/>
            </a:pPr>
            <a:endParaRPr lang="en-US" sz="2200" dirty="0" smtClean="0"/>
          </a:p>
          <a:p>
            <a:pPr marL="0" indent="0">
              <a:buNone/>
            </a:pPr>
            <a:r>
              <a:rPr lang="en-US" sz="2200" dirty="0" smtClean="0"/>
              <a:t>  </a:t>
            </a:r>
          </a:p>
          <a:p>
            <a:pPr marL="0" indent="0">
              <a:buNone/>
            </a:pPr>
            <a:endParaRPr lang="en-US" sz="2200" dirty="0" smtClean="0"/>
          </a:p>
          <a:p>
            <a:pPr marL="0" indent="0">
              <a:buNone/>
            </a:pPr>
            <a:endParaRPr lang="en-US" sz="2200" dirty="0" smtClean="0"/>
          </a:p>
        </p:txBody>
      </p:sp>
    </p:spTree>
    <p:extLst>
      <p:ext uri="{BB962C8B-B14F-4D97-AF65-F5344CB8AC3E}">
        <p14:creationId xmlns:p14="http://schemas.microsoft.com/office/powerpoint/2010/main" val="28449976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Discussion question 3-3</a:t>
            </a:r>
            <a:endParaRPr lang="en-US" sz="4000" dirty="0"/>
          </a:p>
        </p:txBody>
      </p:sp>
      <p:sp>
        <p:nvSpPr>
          <p:cNvPr id="3" name="Content Placeholder 2"/>
          <p:cNvSpPr>
            <a:spLocks noGrp="1"/>
          </p:cNvSpPr>
          <p:nvPr>
            <p:ph idx="1"/>
          </p:nvPr>
        </p:nvSpPr>
        <p:spPr>
          <a:xfrm>
            <a:off x="609599" y="1524000"/>
            <a:ext cx="6347714" cy="4517363"/>
          </a:xfrm>
        </p:spPr>
        <p:txBody>
          <a:bodyPr>
            <a:normAutofit/>
          </a:bodyPr>
          <a:lstStyle/>
          <a:p>
            <a:pPr marL="0" indent="0">
              <a:buNone/>
            </a:pPr>
            <a:r>
              <a:rPr lang="en-US" sz="2000" dirty="0" smtClean="0"/>
              <a:t>When you call the parents of the child with elevated 17-OHP, they say his PCP was initially concerned about poor weight gain.  He recently started vomiting and appears tired.  After telling them to call EMS for immediate transport to closest ED, what should you tell attending ED provider about treatment of adrenal crisis?</a:t>
            </a:r>
            <a:endParaRPr lang="en-US" sz="2000" dirty="0"/>
          </a:p>
        </p:txBody>
      </p:sp>
    </p:spTree>
    <p:extLst>
      <p:ext uri="{BB962C8B-B14F-4D97-AF65-F5344CB8AC3E}">
        <p14:creationId xmlns:p14="http://schemas.microsoft.com/office/powerpoint/2010/main" val="33007709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Discussion question 3-3</a:t>
            </a:r>
            <a:endParaRPr lang="en-US" sz="4000" dirty="0"/>
          </a:p>
        </p:txBody>
      </p:sp>
      <p:sp>
        <p:nvSpPr>
          <p:cNvPr id="3" name="Content Placeholder 2"/>
          <p:cNvSpPr>
            <a:spLocks noGrp="1"/>
          </p:cNvSpPr>
          <p:nvPr>
            <p:ph idx="1"/>
          </p:nvPr>
        </p:nvSpPr>
        <p:spPr>
          <a:xfrm>
            <a:off x="609599" y="1371600"/>
            <a:ext cx="6347714" cy="4669763"/>
          </a:xfrm>
        </p:spPr>
        <p:txBody>
          <a:bodyPr>
            <a:normAutofit/>
          </a:bodyPr>
          <a:lstStyle/>
          <a:p>
            <a:pPr marL="0" indent="0">
              <a:buNone/>
            </a:pPr>
            <a:r>
              <a:rPr lang="en-US" sz="2200" dirty="0" smtClean="0"/>
              <a:t>Treatment goals:  reverse hypotension, dehydration, glucose and electrolyte abnormalities, and cortisol deficiency.</a:t>
            </a:r>
          </a:p>
          <a:p>
            <a:pPr marL="0" indent="0">
              <a:buNone/>
            </a:pPr>
            <a:r>
              <a:rPr lang="en-US" sz="2200" dirty="0" smtClean="0"/>
              <a:t>Initial </a:t>
            </a:r>
            <a:r>
              <a:rPr lang="en-US" sz="2200" dirty="0" err="1" smtClean="0"/>
              <a:t>Tx</a:t>
            </a:r>
            <a:r>
              <a:rPr lang="en-US" sz="2200" dirty="0"/>
              <a:t>:</a:t>
            </a:r>
          </a:p>
          <a:p>
            <a:pPr marL="457200" indent="-457200">
              <a:buAutoNum type="arabicParenR"/>
            </a:pPr>
            <a:r>
              <a:rPr lang="en-US" sz="2000" dirty="0" smtClean="0"/>
              <a:t>Infant should get 25 mg IV of </a:t>
            </a:r>
            <a:r>
              <a:rPr lang="en-US" sz="2000" dirty="0" err="1" smtClean="0"/>
              <a:t>Solu-Cortef</a:t>
            </a:r>
            <a:r>
              <a:rPr lang="en-US" sz="2000" dirty="0" smtClean="0"/>
              <a:t> (hydrocortisone sodium succinate) immediately. This is dose for 0-3 years of age for adrenal crisis.  Repeat dosing every 4-6 hours if not stabilized.</a:t>
            </a:r>
          </a:p>
          <a:p>
            <a:pPr marL="457200" indent="-457200">
              <a:buAutoNum type="arabicParenR"/>
            </a:pPr>
            <a:r>
              <a:rPr lang="en-US" sz="2000" dirty="0" smtClean="0"/>
              <a:t>Fluid resuscitation with 20 ml/kg NS bolus and repeat if needed.  May also need D5-10% with boluses if hypoglycemic or maintenance IVF.</a:t>
            </a:r>
          </a:p>
          <a:p>
            <a:pPr marL="457200" indent="-457200">
              <a:buAutoNum type="arabicParenR"/>
            </a:pPr>
            <a:endParaRPr lang="en-US" sz="2200" dirty="0"/>
          </a:p>
        </p:txBody>
      </p:sp>
    </p:spTree>
    <p:extLst>
      <p:ext uri="{BB962C8B-B14F-4D97-AF65-F5344CB8AC3E}">
        <p14:creationId xmlns:p14="http://schemas.microsoft.com/office/powerpoint/2010/main" val="26396042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Discussion </a:t>
            </a:r>
            <a:r>
              <a:rPr lang="en-US" sz="4000" dirty="0" err="1" smtClean="0"/>
              <a:t>queston</a:t>
            </a:r>
            <a:r>
              <a:rPr lang="en-US" sz="4000" dirty="0" smtClean="0"/>
              <a:t> 3-4</a:t>
            </a:r>
            <a:endParaRPr lang="en-US" sz="4000" dirty="0"/>
          </a:p>
        </p:txBody>
      </p:sp>
      <p:sp>
        <p:nvSpPr>
          <p:cNvPr id="3" name="Content Placeholder 2"/>
          <p:cNvSpPr>
            <a:spLocks noGrp="1"/>
          </p:cNvSpPr>
          <p:nvPr>
            <p:ph idx="1"/>
          </p:nvPr>
        </p:nvSpPr>
        <p:spPr>
          <a:xfrm>
            <a:off x="609599" y="1600200"/>
            <a:ext cx="6347714" cy="4441163"/>
          </a:xfrm>
        </p:spPr>
        <p:txBody>
          <a:bodyPr>
            <a:normAutofit/>
          </a:bodyPr>
          <a:lstStyle/>
          <a:p>
            <a:pPr marL="0" indent="0">
              <a:buNone/>
            </a:pPr>
            <a:r>
              <a:rPr lang="en-US" sz="2000" dirty="0" smtClean="0"/>
              <a:t>You try to reach the parents of the infant with elevated 17-OHP on the NBS (</a:t>
            </a:r>
            <a:r>
              <a:rPr lang="en-US" sz="2000" b="1" dirty="0" smtClean="0"/>
              <a:t>or any other abnormal NBS for that matter</a:t>
            </a:r>
            <a:r>
              <a:rPr lang="en-US" sz="2000" dirty="0" smtClean="0"/>
              <a:t>) and cannot reach them after several calls.  Although the child may be doing very well, this is still an emergent issue.  How else could you contact this family?</a:t>
            </a:r>
          </a:p>
        </p:txBody>
      </p:sp>
    </p:spTree>
    <p:extLst>
      <p:ext uri="{BB962C8B-B14F-4D97-AF65-F5344CB8AC3E}">
        <p14:creationId xmlns:p14="http://schemas.microsoft.com/office/powerpoint/2010/main" val="19291560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Discussion question 3-4</a:t>
            </a:r>
            <a:endParaRPr lang="en-US" sz="4000" dirty="0"/>
          </a:p>
        </p:txBody>
      </p:sp>
      <p:sp>
        <p:nvSpPr>
          <p:cNvPr id="3" name="Content Placeholder 2"/>
          <p:cNvSpPr>
            <a:spLocks noGrp="1"/>
          </p:cNvSpPr>
          <p:nvPr>
            <p:ph idx="1"/>
          </p:nvPr>
        </p:nvSpPr>
        <p:spPr>
          <a:xfrm>
            <a:off x="609599" y="1371600"/>
            <a:ext cx="6347714" cy="4669763"/>
          </a:xfrm>
        </p:spPr>
        <p:txBody>
          <a:bodyPr>
            <a:normAutofit/>
          </a:bodyPr>
          <a:lstStyle/>
          <a:p>
            <a:pPr marL="514350" indent="-514350">
              <a:buAutoNum type="arabicParenR"/>
            </a:pPr>
            <a:r>
              <a:rPr lang="en-US" sz="2000" dirty="0" smtClean="0"/>
              <a:t>Call PCP to see if they have alternate phone numbers</a:t>
            </a:r>
          </a:p>
          <a:p>
            <a:pPr marL="514350" indent="-514350">
              <a:buAutoNum type="arabicParenR"/>
            </a:pPr>
            <a:endParaRPr lang="en-US" sz="2000" dirty="0" smtClean="0"/>
          </a:p>
          <a:p>
            <a:pPr marL="514350" indent="-514350">
              <a:buAutoNum type="arabicParenR"/>
            </a:pPr>
            <a:r>
              <a:rPr lang="en-US" sz="2000" dirty="0" smtClean="0"/>
              <a:t>Call the hospital where infant was discharged from to see if they have alternate phone numbers </a:t>
            </a:r>
          </a:p>
          <a:p>
            <a:pPr marL="514350" indent="-514350">
              <a:buAutoNum type="arabicParenR"/>
            </a:pPr>
            <a:endParaRPr lang="en-US" sz="2000" dirty="0" smtClean="0"/>
          </a:p>
          <a:p>
            <a:pPr marL="514350" indent="-514350">
              <a:buAutoNum type="arabicParenR"/>
            </a:pPr>
            <a:r>
              <a:rPr lang="en-US" sz="2000" dirty="0" smtClean="0"/>
              <a:t>Use phone book or google people search</a:t>
            </a:r>
          </a:p>
          <a:p>
            <a:pPr marL="514350" indent="-514350">
              <a:buAutoNum type="arabicParenR"/>
            </a:pPr>
            <a:endParaRPr lang="en-US" sz="2000" dirty="0" smtClean="0"/>
          </a:p>
          <a:p>
            <a:pPr marL="514350" indent="-514350">
              <a:buAutoNum type="arabicParenR"/>
            </a:pPr>
            <a:r>
              <a:rPr lang="en-US" sz="2000" dirty="0" smtClean="0"/>
              <a:t>Call police to have car drive to address listed and have family call back.</a:t>
            </a:r>
          </a:p>
          <a:p>
            <a:pPr marL="514350" indent="-514350">
              <a:buAutoNum type="arabicParenR"/>
            </a:pPr>
            <a:endParaRPr lang="en-US" dirty="0"/>
          </a:p>
        </p:txBody>
      </p:sp>
    </p:spTree>
    <p:extLst>
      <p:ext uri="{BB962C8B-B14F-4D97-AF65-F5344CB8AC3E}">
        <p14:creationId xmlns:p14="http://schemas.microsoft.com/office/powerpoint/2010/main" val="2967810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Intro</a:t>
            </a:r>
            <a:endParaRPr lang="en-US" sz="4000" dirty="0"/>
          </a:p>
        </p:txBody>
      </p:sp>
      <p:sp>
        <p:nvSpPr>
          <p:cNvPr id="3" name="Content Placeholder 2"/>
          <p:cNvSpPr>
            <a:spLocks noGrp="1"/>
          </p:cNvSpPr>
          <p:nvPr>
            <p:ph idx="1"/>
          </p:nvPr>
        </p:nvSpPr>
        <p:spPr>
          <a:xfrm>
            <a:off x="609599" y="1524000"/>
            <a:ext cx="6347714" cy="5334000"/>
          </a:xfrm>
        </p:spPr>
        <p:txBody>
          <a:bodyPr>
            <a:normAutofit/>
          </a:bodyPr>
          <a:lstStyle/>
          <a:p>
            <a:pPr marL="0" indent="0">
              <a:buNone/>
            </a:pPr>
            <a:r>
              <a:rPr lang="en-US" sz="2000" dirty="0" smtClean="0"/>
              <a:t>Goal of NBS is to detect disorders that are threatening to life or long term health before they become symptomatic</a:t>
            </a:r>
          </a:p>
          <a:p>
            <a:pPr marL="0" indent="0">
              <a:buNone/>
            </a:pPr>
            <a:endParaRPr lang="en-US" sz="2000" dirty="0" smtClean="0"/>
          </a:p>
          <a:p>
            <a:pPr marL="0" indent="0">
              <a:buNone/>
            </a:pPr>
            <a:r>
              <a:rPr lang="en-US" sz="2000" dirty="0" smtClean="0"/>
              <a:t>Five </a:t>
            </a:r>
            <a:r>
              <a:rPr lang="en-US" sz="2000" dirty="0"/>
              <a:t>most commonly diagnosed conditions:  </a:t>
            </a:r>
            <a:endParaRPr lang="en-US" sz="2000" dirty="0" smtClean="0"/>
          </a:p>
          <a:p>
            <a:pPr marL="457200" indent="-457200">
              <a:buAutoNum type="arabicParenR"/>
            </a:pPr>
            <a:r>
              <a:rPr lang="en-US" sz="2000" dirty="0"/>
              <a:t>H</a:t>
            </a:r>
            <a:r>
              <a:rPr lang="en-US" sz="2000" dirty="0" smtClean="0"/>
              <a:t>earing </a:t>
            </a:r>
            <a:r>
              <a:rPr lang="en-US" sz="2000" dirty="0"/>
              <a:t>loss.  </a:t>
            </a:r>
            <a:endParaRPr lang="en-US" sz="2000" dirty="0" smtClean="0"/>
          </a:p>
          <a:p>
            <a:pPr marL="457200" indent="-457200">
              <a:buAutoNum type="arabicParenR"/>
            </a:pPr>
            <a:r>
              <a:rPr lang="en-US" sz="2000" dirty="0"/>
              <a:t>P</a:t>
            </a:r>
            <a:r>
              <a:rPr lang="en-US" sz="2000" dirty="0" smtClean="0"/>
              <a:t>rimary </a:t>
            </a:r>
            <a:r>
              <a:rPr lang="en-US" sz="2000" dirty="0"/>
              <a:t>congenital hypothyroidism.  </a:t>
            </a:r>
            <a:endParaRPr lang="en-US" sz="2000" dirty="0" smtClean="0"/>
          </a:p>
          <a:p>
            <a:pPr marL="457200" indent="-457200">
              <a:buAutoNum type="arabicParenR"/>
            </a:pPr>
            <a:r>
              <a:rPr lang="en-US" sz="2000" dirty="0" smtClean="0"/>
              <a:t>Cystic </a:t>
            </a:r>
            <a:r>
              <a:rPr lang="en-US" sz="2000" dirty="0"/>
              <a:t>Fibrosis.  </a:t>
            </a:r>
            <a:endParaRPr lang="en-US" sz="2000" dirty="0" smtClean="0"/>
          </a:p>
          <a:p>
            <a:pPr marL="457200" indent="-457200">
              <a:buAutoNum type="arabicParenR"/>
            </a:pPr>
            <a:r>
              <a:rPr lang="en-US" sz="2000" dirty="0" smtClean="0"/>
              <a:t>Sickle </a:t>
            </a:r>
            <a:r>
              <a:rPr lang="en-US" sz="2000" dirty="0"/>
              <a:t>cell disease.  </a:t>
            </a:r>
            <a:endParaRPr lang="en-US" sz="2000" dirty="0" smtClean="0"/>
          </a:p>
          <a:p>
            <a:pPr marL="457200" indent="-457200">
              <a:buAutoNum type="arabicParenR"/>
            </a:pPr>
            <a:r>
              <a:rPr lang="en-US" sz="2000" dirty="0" smtClean="0"/>
              <a:t>Medium-chain </a:t>
            </a:r>
            <a:r>
              <a:rPr lang="en-US" sz="2000" dirty="0"/>
              <a:t>acyl-CoA dehydrogenase </a:t>
            </a:r>
            <a:r>
              <a:rPr lang="en-US" sz="2000" dirty="0" smtClean="0"/>
              <a:t>deficiency (FA oxidation disorder) </a:t>
            </a:r>
            <a:endParaRPr lang="en-US" sz="2000" dirty="0"/>
          </a:p>
        </p:txBody>
      </p:sp>
    </p:spTree>
    <p:extLst>
      <p:ext uri="{BB962C8B-B14F-4D97-AF65-F5344CB8AC3E}">
        <p14:creationId xmlns:p14="http://schemas.microsoft.com/office/powerpoint/2010/main" val="19961821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PREP Question</a:t>
            </a:r>
            <a:endParaRPr lang="en-US" sz="4000" dirty="0"/>
          </a:p>
        </p:txBody>
      </p:sp>
      <p:sp>
        <p:nvSpPr>
          <p:cNvPr id="3" name="Content Placeholder 2"/>
          <p:cNvSpPr>
            <a:spLocks noGrp="1"/>
          </p:cNvSpPr>
          <p:nvPr>
            <p:ph idx="1"/>
          </p:nvPr>
        </p:nvSpPr>
        <p:spPr>
          <a:xfrm>
            <a:off x="609599" y="1295400"/>
            <a:ext cx="6347714" cy="5486400"/>
          </a:xfrm>
        </p:spPr>
        <p:txBody>
          <a:bodyPr>
            <a:normAutofit fontScale="85000" lnSpcReduction="10000"/>
          </a:bodyPr>
          <a:lstStyle/>
          <a:p>
            <a:pPr marL="0" indent="0">
              <a:buNone/>
            </a:pPr>
            <a:r>
              <a:rPr lang="en-US" sz="2400" dirty="0" smtClean="0"/>
              <a:t>A </a:t>
            </a:r>
            <a:r>
              <a:rPr lang="en-US" sz="2400" dirty="0"/>
              <a:t>medical student is working with you in clinic. He is preparing to see a 2-month-old infant whose older sister has sickle cell disease. The infant’s medical record has the results of the state newborn screen, which shows the hemoglobin fractionation to be an F, A, S pattern.</a:t>
            </a:r>
          </a:p>
          <a:p>
            <a:pPr marL="0" indent="0">
              <a:buNone/>
            </a:pPr>
            <a:r>
              <a:rPr lang="en-US" sz="2400" dirty="0" smtClean="0"/>
              <a:t>Of </a:t>
            </a:r>
            <a:r>
              <a:rPr lang="en-US" sz="2400" dirty="0"/>
              <a:t>the following, the MOST appropriate counseling for the family of this patient is that the infant</a:t>
            </a:r>
          </a:p>
          <a:p>
            <a:pPr marL="0" indent="0">
              <a:buNone/>
            </a:pPr>
            <a:r>
              <a:rPr lang="en-US" sz="2400" dirty="0"/>
              <a:t>  </a:t>
            </a:r>
          </a:p>
          <a:p>
            <a:pPr marL="0" indent="0">
              <a:buNone/>
            </a:pPr>
            <a:r>
              <a:rPr lang="en-US" sz="2400" dirty="0" smtClean="0"/>
              <a:t>A</a:t>
            </a:r>
            <a:r>
              <a:rPr lang="en-US" sz="2400" dirty="0"/>
              <a:t>.  has a less severe phenotype of sickle cell disease  </a:t>
            </a:r>
          </a:p>
          <a:p>
            <a:pPr marL="0" indent="0">
              <a:buNone/>
            </a:pPr>
            <a:r>
              <a:rPr lang="en-US" sz="2400" dirty="0" smtClean="0"/>
              <a:t>B</a:t>
            </a:r>
            <a:r>
              <a:rPr lang="en-US" sz="2400" dirty="0"/>
              <a:t>.  has the most common form of sickle cell disease  </a:t>
            </a:r>
          </a:p>
          <a:p>
            <a:pPr marL="0" indent="0">
              <a:buNone/>
            </a:pPr>
            <a:r>
              <a:rPr lang="en-US" sz="2400" dirty="0" smtClean="0"/>
              <a:t>C</a:t>
            </a:r>
            <a:r>
              <a:rPr lang="en-US" sz="2400" dirty="0"/>
              <a:t>.  has sickle cell trait  </a:t>
            </a:r>
          </a:p>
          <a:p>
            <a:pPr marL="0" indent="0">
              <a:buNone/>
            </a:pPr>
            <a:r>
              <a:rPr lang="en-US" sz="2400" dirty="0" smtClean="0"/>
              <a:t>D</a:t>
            </a:r>
            <a:r>
              <a:rPr lang="en-US" sz="2400" dirty="0"/>
              <a:t>.  must be referred to a hematologist immediately  </a:t>
            </a:r>
          </a:p>
          <a:p>
            <a:pPr marL="0" indent="0">
              <a:buNone/>
            </a:pPr>
            <a:r>
              <a:rPr lang="en-US" sz="2400" dirty="0" smtClean="0"/>
              <a:t>E</a:t>
            </a:r>
            <a:r>
              <a:rPr lang="en-US" sz="2400" dirty="0"/>
              <a:t>.  start monthly transfusions </a:t>
            </a:r>
          </a:p>
          <a:p>
            <a:pPr marL="0" indent="0">
              <a:buNone/>
            </a:pPr>
            <a:endParaRPr lang="en-US" dirty="0"/>
          </a:p>
        </p:txBody>
      </p:sp>
    </p:spTree>
    <p:extLst>
      <p:ext uri="{BB962C8B-B14F-4D97-AF65-F5344CB8AC3E}">
        <p14:creationId xmlns:p14="http://schemas.microsoft.com/office/powerpoint/2010/main" val="32546910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0"/>
            <a:ext cx="6347714" cy="6934200"/>
          </a:xfrm>
        </p:spPr>
        <p:txBody>
          <a:bodyPr>
            <a:normAutofit fontScale="92500" lnSpcReduction="10000"/>
          </a:bodyPr>
          <a:lstStyle/>
          <a:p>
            <a:endParaRPr lang="en-US" sz="2200" dirty="0"/>
          </a:p>
          <a:p>
            <a:pPr marL="0" indent="0">
              <a:buNone/>
            </a:pPr>
            <a:r>
              <a:rPr lang="en-US" sz="2200" dirty="0" smtClean="0"/>
              <a:t>Answer: C (question 47, Prep 2014)</a:t>
            </a:r>
          </a:p>
          <a:p>
            <a:pPr marL="0" indent="0">
              <a:buNone/>
            </a:pPr>
            <a:r>
              <a:rPr lang="en-US" sz="2200" dirty="0" smtClean="0"/>
              <a:t>The </a:t>
            </a:r>
            <a:r>
              <a:rPr lang="en-US" sz="2200" dirty="0"/>
              <a:t>newborn described in this vignette has a hemoglobin fractionation pattern consistent with sickle cell </a:t>
            </a:r>
            <a:r>
              <a:rPr lang="en-US" sz="2200" dirty="0" smtClean="0"/>
              <a:t>trait.  The FAS </a:t>
            </a:r>
            <a:r>
              <a:rPr lang="en-US" sz="2200" dirty="0"/>
              <a:t>pattern indicates that the hemoglobin with the highest expression is F hemoglobin, followed by A hemoglobin, and then S hemoglobin.  </a:t>
            </a:r>
            <a:endParaRPr lang="en-US" sz="2200" dirty="0" smtClean="0"/>
          </a:p>
          <a:p>
            <a:pPr marL="0" indent="0">
              <a:buNone/>
            </a:pPr>
            <a:endParaRPr lang="en-US" sz="2200" dirty="0"/>
          </a:p>
          <a:p>
            <a:pPr marL="0" indent="0">
              <a:buNone/>
            </a:pPr>
            <a:r>
              <a:rPr lang="en-US" sz="2200" b="1" dirty="0" smtClean="0"/>
              <a:t>All</a:t>
            </a:r>
            <a:r>
              <a:rPr lang="en-US" sz="2200" dirty="0" smtClean="0"/>
              <a:t> newborns will </a:t>
            </a:r>
            <a:r>
              <a:rPr lang="en-US" sz="2200" dirty="0"/>
              <a:t>have a predominance of </a:t>
            </a:r>
            <a:r>
              <a:rPr lang="en-US" sz="2200" b="1" dirty="0"/>
              <a:t>F hemoglobin at birth.  A newborn with sickle cell disease would have S hemoglobin as the next most abundant hemoglobin type </a:t>
            </a:r>
            <a:r>
              <a:rPr lang="en-US" sz="2200" dirty="0"/>
              <a:t>and therefore would have a pattern such as </a:t>
            </a:r>
            <a:r>
              <a:rPr lang="en-US" sz="2200" dirty="0" smtClean="0"/>
              <a:t>FS, </a:t>
            </a:r>
            <a:r>
              <a:rPr lang="en-US" sz="2200" dirty="0"/>
              <a:t>FSA, or FSC. An infant with the </a:t>
            </a:r>
            <a:r>
              <a:rPr lang="en-US" sz="2200" b="1" dirty="0"/>
              <a:t>most common type of sickle cell anemia (</a:t>
            </a:r>
            <a:r>
              <a:rPr lang="en-US" sz="2200" b="1" dirty="0" err="1"/>
              <a:t>ie</a:t>
            </a:r>
            <a:r>
              <a:rPr lang="en-US" sz="2200" b="1" dirty="0"/>
              <a:t>, SS disease) </a:t>
            </a:r>
            <a:r>
              <a:rPr lang="en-US" sz="2200" dirty="0"/>
              <a:t>would have an FS pattern on a newborn screen, indicating that there is no production of hemoglobin A.  The types of sickle cell disease associated with a </a:t>
            </a:r>
            <a:r>
              <a:rPr lang="en-US" sz="2200" b="1" dirty="0"/>
              <a:t>milder phenotype are SC disease </a:t>
            </a:r>
            <a:r>
              <a:rPr lang="en-US" sz="2200" dirty="0"/>
              <a:t>(newborn screen pattern FSC) and S β+-thalassemia (newborn screen pattern </a:t>
            </a:r>
            <a:r>
              <a:rPr lang="en-US" sz="2200" b="1" dirty="0"/>
              <a:t>FSA), in which patients may have mild or no anemia.  </a:t>
            </a:r>
            <a:endParaRPr lang="en-US" sz="2200" b="1" dirty="0" smtClean="0"/>
          </a:p>
          <a:p>
            <a:endParaRPr lang="en-US" dirty="0"/>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1234772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0"/>
            <a:ext cx="6347714" cy="6934200"/>
          </a:xfrm>
        </p:spPr>
        <p:txBody>
          <a:bodyPr>
            <a:normAutofit/>
          </a:bodyPr>
          <a:lstStyle/>
          <a:p>
            <a:endParaRPr lang="en-US" sz="2200" dirty="0"/>
          </a:p>
          <a:p>
            <a:pPr marL="0" indent="0">
              <a:buNone/>
            </a:pPr>
            <a:r>
              <a:rPr lang="en-US" sz="2000" dirty="0" smtClean="0"/>
              <a:t>The </a:t>
            </a:r>
            <a:r>
              <a:rPr lang="en-US" sz="2000" dirty="0"/>
              <a:t>families, and eventually the patient, should be counseled on the autosomal recessive inheritance pattern of sickle cell disease and the possibility of double heterozygous states that can also lead to disease (</a:t>
            </a:r>
            <a:r>
              <a:rPr lang="en-US" sz="2000" dirty="0" err="1"/>
              <a:t>eg</a:t>
            </a:r>
            <a:r>
              <a:rPr lang="en-US" sz="2000" dirty="0"/>
              <a:t>, SC disease, S β-thalassemia). The family should be offered genetic counseling if considering future pregnancies.</a:t>
            </a:r>
          </a:p>
          <a:p>
            <a:pPr marL="0" indent="0">
              <a:buNone/>
            </a:pPr>
            <a:r>
              <a:rPr lang="en-US" sz="2000" dirty="0" smtClean="0"/>
              <a:t>Screening largely </a:t>
            </a:r>
            <a:r>
              <a:rPr lang="en-US" sz="2000" dirty="0"/>
              <a:t>due to the high prevalence of sickle cell disease (</a:t>
            </a:r>
            <a:r>
              <a:rPr lang="en-US" sz="2000" dirty="0" err="1"/>
              <a:t>ie</a:t>
            </a:r>
            <a:r>
              <a:rPr lang="en-US" sz="2000" dirty="0"/>
              <a:t>, 1 in 375 African American newborns) and </a:t>
            </a:r>
            <a:r>
              <a:rPr lang="en-US" sz="2000" b="1" dirty="0"/>
              <a:t>the benefit of early prophylactic penicillin for infants with sickle cell disease in decreasing mortality.</a:t>
            </a:r>
            <a:r>
              <a:rPr lang="en-US" sz="2000" dirty="0"/>
              <a:t>  The US Preventive Services Task Force recommends that infants found to have sickle cell anemia receive </a:t>
            </a:r>
            <a:r>
              <a:rPr lang="en-US" sz="2000" b="1" dirty="0"/>
              <a:t>prophylactic penicillin </a:t>
            </a:r>
            <a:r>
              <a:rPr lang="en-US" sz="2000" dirty="0"/>
              <a:t>(125 mg by mouth twice daily) by 2 months of age and receive </a:t>
            </a:r>
            <a:r>
              <a:rPr lang="en-US" sz="2000" b="1" dirty="0"/>
              <a:t>pneumococcal vaccines</a:t>
            </a:r>
            <a:r>
              <a:rPr lang="en-US" sz="2000" dirty="0"/>
              <a:t> at recommended intervals.</a:t>
            </a:r>
          </a:p>
          <a:p>
            <a:pPr marL="0" indent="0">
              <a:buNone/>
            </a:pPr>
            <a:endParaRPr lang="en-US" dirty="0"/>
          </a:p>
          <a:p>
            <a:pPr marL="0" indent="0">
              <a:buNone/>
            </a:pPr>
            <a:r>
              <a:rPr lang="en-US" dirty="0" smtClean="0"/>
              <a:t>.</a:t>
            </a:r>
            <a:endParaRPr lang="en-US" dirty="0"/>
          </a:p>
          <a:p>
            <a:pPr marL="0" indent="0">
              <a:buNone/>
            </a:pPr>
            <a:endParaRPr lang="en-US" dirty="0"/>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7044664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0"/>
            <a:ext cx="6347714" cy="6934200"/>
          </a:xfrm>
        </p:spPr>
        <p:txBody>
          <a:bodyPr>
            <a:normAutofit/>
          </a:bodyPr>
          <a:lstStyle/>
          <a:p>
            <a:endParaRPr lang="en-US" sz="2200" dirty="0"/>
          </a:p>
          <a:p>
            <a:pPr marL="0" indent="0">
              <a:buNone/>
            </a:pPr>
            <a:endParaRPr lang="en-US" dirty="0"/>
          </a:p>
          <a:p>
            <a:pPr marL="0" indent="0">
              <a:buNone/>
            </a:pPr>
            <a:r>
              <a:rPr lang="en-US" dirty="0"/>
              <a:t>Most states use either thin-layer isoelectric focusing or high-performance liquid chromatography as the initial screening test, both of which have </a:t>
            </a:r>
            <a:r>
              <a:rPr lang="en-US" b="1" dirty="0"/>
              <a:t>extremely high sensitivity and specificity for sickle cell anemia</a:t>
            </a:r>
            <a:r>
              <a:rPr lang="en-US" dirty="0"/>
              <a:t>.  </a:t>
            </a:r>
            <a:r>
              <a:rPr lang="en-US" b="1" dirty="0"/>
              <a:t>Repeat testing at 6 months of age is not necessary in a patient whose newborn screen pattern is consistent with sickle cell trait</a:t>
            </a:r>
            <a:r>
              <a:rPr lang="en-US" dirty="0"/>
              <a:t>.  Patients with </a:t>
            </a:r>
            <a:r>
              <a:rPr lang="en-US" b="1" dirty="0"/>
              <a:t>sickle cell trait are generally asymptomatic,</a:t>
            </a:r>
            <a:r>
              <a:rPr lang="en-US" dirty="0"/>
              <a:t> with normal hematologic values and a normal life span; therefore, immediate referral to a hematologist is not indicated. There is emerging literature that patients with sickle cell trait may be more susceptible than those without sickle cell trait to </a:t>
            </a:r>
            <a:r>
              <a:rPr lang="en-US" dirty="0" err="1"/>
              <a:t>rhabdomyolysis</a:t>
            </a:r>
            <a:r>
              <a:rPr lang="en-US" dirty="0"/>
              <a:t> after extreme physical exertion, </a:t>
            </a:r>
            <a:r>
              <a:rPr lang="en-US" dirty="0" err="1"/>
              <a:t>hyphema</a:t>
            </a:r>
            <a:r>
              <a:rPr lang="en-US" dirty="0"/>
              <a:t> and glaucoma after eye trauma, renal dysfunction, and thrombosis; however, these associations are not yet definitive.  This controversy has led to discrimination and prevention of participation among athletes and military personnel who have sickle cell trait.  For these reasons, referral to a hematologist may be warranted at the family’s request but is not mandatory.</a:t>
            </a:r>
          </a:p>
          <a:p>
            <a:pPr marL="0" indent="0">
              <a:buNone/>
            </a:pPr>
            <a:endParaRPr lang="en-US" dirty="0"/>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17438230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References and Future Reading</a:t>
            </a:r>
            <a:endParaRPr lang="en-US" sz="4000" dirty="0"/>
          </a:p>
        </p:txBody>
      </p:sp>
      <p:sp>
        <p:nvSpPr>
          <p:cNvPr id="3" name="Content Placeholder 2"/>
          <p:cNvSpPr>
            <a:spLocks noGrp="1"/>
          </p:cNvSpPr>
          <p:nvPr>
            <p:ph idx="1"/>
          </p:nvPr>
        </p:nvSpPr>
        <p:spPr>
          <a:xfrm>
            <a:off x="642485" y="1828801"/>
            <a:ext cx="6347714" cy="3959914"/>
          </a:xfrm>
        </p:spPr>
        <p:txBody>
          <a:bodyPr>
            <a:noAutofit/>
          </a:bodyPr>
          <a:lstStyle/>
          <a:p>
            <a:pPr marL="457200" lvl="1" indent="0">
              <a:buNone/>
            </a:pPr>
            <a:r>
              <a:rPr lang="en-US" sz="2200" dirty="0" smtClean="0"/>
              <a:t>-</a:t>
            </a:r>
            <a:r>
              <a:rPr lang="en-US" sz="2200" dirty="0" err="1" smtClean="0"/>
              <a:t>UpToDate</a:t>
            </a:r>
            <a:endParaRPr lang="en-US" sz="2200" dirty="0" smtClean="0"/>
          </a:p>
          <a:p>
            <a:pPr marL="457200" lvl="1" indent="0">
              <a:buNone/>
            </a:pPr>
            <a:r>
              <a:rPr lang="en-US" sz="2200" dirty="0" smtClean="0"/>
              <a:t>-Baby’s First Test </a:t>
            </a:r>
          </a:p>
          <a:p>
            <a:pPr marL="457200" lvl="1" indent="0">
              <a:buNone/>
            </a:pPr>
            <a:r>
              <a:rPr lang="en-US" sz="2200" dirty="0" smtClean="0"/>
              <a:t>“ACMG ACT sheets and confirmatory </a:t>
            </a:r>
            <a:r>
              <a:rPr lang="en-US" sz="2200" dirty="0" err="1" smtClean="0"/>
              <a:t>algorithims</a:t>
            </a:r>
            <a:r>
              <a:rPr lang="en-US" sz="2200" dirty="0" smtClean="0"/>
              <a:t>”.  ACMG.  28 December 2009.  21 September 2014.</a:t>
            </a:r>
          </a:p>
          <a:p>
            <a:pPr marL="457200" lvl="1" indent="0">
              <a:buNone/>
            </a:pPr>
            <a:r>
              <a:rPr lang="en-US" sz="2200" dirty="0" smtClean="0"/>
              <a:t>-Prep 2014</a:t>
            </a:r>
          </a:p>
          <a:p>
            <a:pPr marL="457200" lvl="1" indent="0">
              <a:buNone/>
            </a:pPr>
            <a:endParaRPr lang="en-US" sz="2200" dirty="0"/>
          </a:p>
        </p:txBody>
      </p:sp>
    </p:spTree>
    <p:extLst>
      <p:ext uri="{BB962C8B-B14F-4D97-AF65-F5344CB8AC3E}">
        <p14:creationId xmlns:p14="http://schemas.microsoft.com/office/powerpoint/2010/main" val="1417817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Case #1</a:t>
            </a:r>
            <a:endParaRPr lang="en-US" sz="4000" dirty="0"/>
          </a:p>
        </p:txBody>
      </p:sp>
      <p:sp>
        <p:nvSpPr>
          <p:cNvPr id="3" name="Content Placeholder 2"/>
          <p:cNvSpPr>
            <a:spLocks noGrp="1"/>
          </p:cNvSpPr>
          <p:nvPr>
            <p:ph idx="1"/>
          </p:nvPr>
        </p:nvSpPr>
        <p:spPr>
          <a:xfrm>
            <a:off x="609599" y="1600200"/>
            <a:ext cx="6347714" cy="4441163"/>
          </a:xfrm>
        </p:spPr>
        <p:txBody>
          <a:bodyPr>
            <a:normAutofit/>
          </a:bodyPr>
          <a:lstStyle/>
          <a:p>
            <a:pPr marL="0" indent="0">
              <a:buNone/>
            </a:pPr>
            <a:r>
              <a:rPr lang="en-US" sz="2000" dirty="0" smtClean="0"/>
              <a:t>You get a phone call telling you that one of the infants you follow has abnormal NBS:  elevated C16-OH (Long-chain L-3 </a:t>
            </a:r>
            <a:r>
              <a:rPr lang="en-US" sz="2000" dirty="0" err="1" smtClean="0"/>
              <a:t>hydroxyacyl</a:t>
            </a:r>
            <a:r>
              <a:rPr lang="en-US" sz="2000" dirty="0" smtClean="0"/>
              <a:t>-CoA dehydrogenase deficiency).  </a:t>
            </a:r>
            <a:r>
              <a:rPr lang="en-US" sz="2000" b="1" u="sng" dirty="0" smtClean="0"/>
              <a:t>What are your resources</a:t>
            </a:r>
            <a:r>
              <a:rPr lang="en-US" sz="2000" dirty="0" smtClean="0"/>
              <a:t> to help you determine what do to next in the management of this (or any other) abnormal NBS? </a:t>
            </a:r>
          </a:p>
        </p:txBody>
      </p:sp>
    </p:spTree>
    <p:extLst>
      <p:ext uri="{BB962C8B-B14F-4D97-AF65-F5344CB8AC3E}">
        <p14:creationId xmlns:p14="http://schemas.microsoft.com/office/powerpoint/2010/main" val="3517013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Discussion question 1</a:t>
            </a:r>
            <a:r>
              <a:rPr lang="en-US" sz="4000" dirty="0" smtClean="0"/>
              <a:t>-1</a:t>
            </a:r>
            <a:r>
              <a:rPr lang="en-US" sz="4000" dirty="0"/>
              <a:t>?</a:t>
            </a:r>
          </a:p>
        </p:txBody>
      </p:sp>
      <p:sp>
        <p:nvSpPr>
          <p:cNvPr id="3" name="Content Placeholder 2"/>
          <p:cNvSpPr>
            <a:spLocks noGrp="1"/>
          </p:cNvSpPr>
          <p:nvPr>
            <p:ph idx="1"/>
          </p:nvPr>
        </p:nvSpPr>
        <p:spPr>
          <a:xfrm>
            <a:off x="457200" y="1447800"/>
            <a:ext cx="7848600" cy="5257800"/>
          </a:xfrm>
        </p:spPr>
        <p:txBody>
          <a:bodyPr>
            <a:normAutofit/>
          </a:bodyPr>
          <a:lstStyle/>
          <a:p>
            <a:pPr marL="0" indent="0">
              <a:buNone/>
            </a:pPr>
            <a:r>
              <a:rPr lang="en-US" dirty="0" smtClean="0"/>
              <a:t>From the website:  “Given </a:t>
            </a:r>
            <a:r>
              <a:rPr lang="en-US" dirty="0"/>
              <a:t>the rarity of many genetic conditions—</a:t>
            </a:r>
            <a:r>
              <a:rPr lang="en-US" b="1" i="1" dirty="0"/>
              <a:t>ACT Sheets </a:t>
            </a:r>
            <a:r>
              <a:rPr lang="en-US" dirty="0"/>
              <a:t>and algorithms are excellent refreshers on the conditions, diagnoses, and next steps for patients</a:t>
            </a:r>
            <a:r>
              <a:rPr lang="en-US" dirty="0" smtClean="0"/>
              <a:t>.”</a:t>
            </a:r>
          </a:p>
          <a:p>
            <a:pPr marL="0" indent="0">
              <a:buNone/>
            </a:pPr>
            <a:r>
              <a:rPr lang="en-US" dirty="0" smtClean="0"/>
              <a:t>Most conditions have:</a:t>
            </a:r>
          </a:p>
          <a:p>
            <a:pPr marL="0" indent="0">
              <a:buNone/>
            </a:pPr>
            <a:r>
              <a:rPr lang="en-US" dirty="0" smtClean="0"/>
              <a:t>1</a:t>
            </a:r>
            <a:r>
              <a:rPr lang="en-US" dirty="0"/>
              <a:t>) an </a:t>
            </a:r>
            <a:r>
              <a:rPr lang="en-US" dirty="0" err="1"/>
              <a:t>ACTion</a:t>
            </a:r>
            <a:r>
              <a:rPr lang="en-US" dirty="0"/>
              <a:t> (ACT) sheet that describes the short term actions a health professional should follow in communicating with the family and determining the appropriate steps in the follow-up of the infant that has screened positive.</a:t>
            </a:r>
          </a:p>
          <a:p>
            <a:pPr marL="0" indent="0">
              <a:buNone/>
            </a:pPr>
            <a:r>
              <a:rPr lang="en-US" dirty="0"/>
              <a:t>2) an algorithm </a:t>
            </a:r>
            <a:r>
              <a:rPr lang="en-US" dirty="0" smtClean="0"/>
              <a:t>of the basic </a:t>
            </a:r>
            <a:r>
              <a:rPr lang="en-US" dirty="0"/>
              <a:t>steps involved in determining the final diagnosis in the </a:t>
            </a:r>
            <a:r>
              <a:rPr lang="en-US" dirty="0" smtClean="0"/>
              <a:t>infant</a:t>
            </a:r>
            <a:endParaRPr lang="en-US" dirty="0"/>
          </a:p>
          <a:p>
            <a:pPr marL="0" indent="0">
              <a:buNone/>
            </a:pPr>
            <a:r>
              <a:rPr lang="en-US" dirty="0" smtClean="0"/>
              <a:t>*  website </a:t>
            </a:r>
            <a:r>
              <a:rPr lang="en-US" dirty="0"/>
              <a:t>also helps to identify sub-specialists for </a:t>
            </a:r>
            <a:r>
              <a:rPr lang="en-US" dirty="0" smtClean="0"/>
              <a:t>consultation</a:t>
            </a:r>
            <a:endParaRPr lang="en-US" sz="2200" dirty="0"/>
          </a:p>
          <a:p>
            <a:endParaRPr lang="en-US" dirty="0"/>
          </a:p>
          <a:p>
            <a:endParaRPr lang="en-US" dirty="0"/>
          </a:p>
          <a:p>
            <a:endParaRPr lang="en-US" dirty="0"/>
          </a:p>
        </p:txBody>
      </p:sp>
    </p:spTree>
    <p:extLst>
      <p:ext uri="{BB962C8B-B14F-4D97-AF65-F5344CB8AC3E}">
        <p14:creationId xmlns:p14="http://schemas.microsoft.com/office/powerpoint/2010/main" val="3929967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Activity 1-2</a:t>
            </a:r>
            <a:endParaRPr lang="en-US" sz="4000" dirty="0"/>
          </a:p>
        </p:txBody>
      </p:sp>
      <p:sp>
        <p:nvSpPr>
          <p:cNvPr id="3" name="Content Placeholder 2"/>
          <p:cNvSpPr>
            <a:spLocks noGrp="1"/>
          </p:cNvSpPr>
          <p:nvPr>
            <p:ph idx="1"/>
          </p:nvPr>
        </p:nvSpPr>
        <p:spPr>
          <a:xfrm>
            <a:off x="457200" y="1600200"/>
            <a:ext cx="8229600" cy="4648200"/>
          </a:xfrm>
        </p:spPr>
        <p:txBody>
          <a:bodyPr>
            <a:normAutofit/>
          </a:bodyPr>
          <a:lstStyle/>
          <a:p>
            <a:pPr marL="0" indent="0">
              <a:buNone/>
            </a:pPr>
            <a:r>
              <a:rPr lang="en-US" sz="2000" dirty="0" smtClean="0"/>
              <a:t>Go online to website and find answer to following question</a:t>
            </a:r>
          </a:p>
          <a:p>
            <a:pPr marL="0" indent="0">
              <a:buNone/>
            </a:pPr>
            <a:r>
              <a:rPr lang="en-US" sz="2000" dirty="0" smtClean="0"/>
              <a:t>(to reach website, just search </a:t>
            </a:r>
            <a:r>
              <a:rPr lang="en-US" sz="2000" b="1" dirty="0" smtClean="0"/>
              <a:t>“ACT sheets” </a:t>
            </a:r>
            <a:r>
              <a:rPr lang="en-US" sz="2000" dirty="0"/>
              <a:t>o</a:t>
            </a:r>
            <a:r>
              <a:rPr lang="en-US" sz="2000" dirty="0" smtClean="0"/>
              <a:t>n google or go to </a:t>
            </a:r>
            <a:r>
              <a:rPr lang="en-US" sz="2000" dirty="0" smtClean="0">
                <a:hlinkClick r:id="rId2"/>
              </a:rPr>
              <a:t>www.acmg.net</a:t>
            </a:r>
            <a:r>
              <a:rPr lang="en-US" sz="2000" dirty="0" smtClean="0"/>
              <a:t> -&gt; resources -&gt; ACT sheets) </a:t>
            </a:r>
          </a:p>
          <a:p>
            <a:pPr marL="0" indent="0">
              <a:buNone/>
            </a:pPr>
            <a:endParaRPr lang="en-US" sz="2000" dirty="0" smtClean="0"/>
          </a:p>
          <a:p>
            <a:pPr marL="0" indent="0">
              <a:buNone/>
            </a:pPr>
            <a:r>
              <a:rPr lang="en-US" sz="2000" dirty="0" smtClean="0"/>
              <a:t>1)  In addition to consulting H/O, what testing should be done for a NBS that reveals “</a:t>
            </a:r>
            <a:r>
              <a:rPr lang="en-US" sz="2000" dirty="0" err="1" smtClean="0"/>
              <a:t>Hemaglobin</a:t>
            </a:r>
            <a:r>
              <a:rPr lang="en-US" sz="2000" dirty="0" smtClean="0"/>
              <a:t> FA + Bart’s </a:t>
            </a:r>
            <a:r>
              <a:rPr lang="en-US" sz="2000" dirty="0" err="1" smtClean="0"/>
              <a:t>Hb</a:t>
            </a:r>
            <a:r>
              <a:rPr lang="en-US" sz="2000" dirty="0" smtClean="0"/>
              <a:t>”</a:t>
            </a:r>
          </a:p>
        </p:txBody>
      </p:sp>
    </p:spTree>
    <p:extLst>
      <p:ext uri="{BB962C8B-B14F-4D97-AF65-F5344CB8AC3E}">
        <p14:creationId xmlns:p14="http://schemas.microsoft.com/office/powerpoint/2010/main" val="302975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Complete list of disorders tested on Florida NBS and Overview of Conditions:</a:t>
            </a:r>
            <a:endParaRPr lang="en-US" sz="2500" dirty="0"/>
          </a:p>
        </p:txBody>
      </p:sp>
      <p:sp>
        <p:nvSpPr>
          <p:cNvPr id="3" name="Content Placeholder 2"/>
          <p:cNvSpPr>
            <a:spLocks noGrp="1"/>
          </p:cNvSpPr>
          <p:nvPr>
            <p:ph idx="1"/>
          </p:nvPr>
        </p:nvSpPr>
        <p:spPr>
          <a:xfrm>
            <a:off x="609599" y="1600200"/>
            <a:ext cx="6347714" cy="5257800"/>
          </a:xfrm>
        </p:spPr>
        <p:txBody>
          <a:bodyPr>
            <a:normAutofit/>
          </a:bodyPr>
          <a:lstStyle/>
          <a:p>
            <a:pPr marL="0" indent="0">
              <a:buNone/>
            </a:pPr>
            <a:r>
              <a:rPr lang="en-US" b="1" dirty="0" smtClean="0"/>
              <a:t>Amino </a:t>
            </a:r>
            <a:r>
              <a:rPr lang="en-US" b="1" dirty="0"/>
              <a:t>Acid </a:t>
            </a:r>
            <a:r>
              <a:rPr lang="en-US" b="1" dirty="0" smtClean="0"/>
              <a:t>Disorders</a:t>
            </a:r>
            <a:endParaRPr lang="en-US" dirty="0"/>
          </a:p>
          <a:p>
            <a:pPr>
              <a:buFont typeface="Wingdings" panose="05000000000000000000" pitchFamily="2" charset="2"/>
              <a:buChar char="Ø"/>
            </a:pPr>
            <a:r>
              <a:rPr lang="en-US" sz="1600" dirty="0" smtClean="0"/>
              <a:t>Classic </a:t>
            </a:r>
            <a:r>
              <a:rPr lang="en-US" sz="1600" dirty="0"/>
              <a:t>phenylketonuria (PKU) </a:t>
            </a:r>
            <a:endParaRPr lang="en-US" sz="1600" dirty="0" smtClean="0"/>
          </a:p>
          <a:p>
            <a:pPr>
              <a:buFont typeface="Wingdings" panose="05000000000000000000" pitchFamily="2" charset="2"/>
              <a:buChar char="Ø"/>
            </a:pPr>
            <a:r>
              <a:rPr lang="en-US" sz="1600" dirty="0" err="1" smtClean="0"/>
              <a:t>Homocystinuria</a:t>
            </a:r>
            <a:r>
              <a:rPr lang="en-US" sz="1600" dirty="0" smtClean="0"/>
              <a:t> </a:t>
            </a:r>
            <a:r>
              <a:rPr lang="en-US" sz="1600" dirty="0"/>
              <a:t>(HCY) </a:t>
            </a:r>
            <a:endParaRPr lang="en-US" sz="1600" dirty="0" smtClean="0"/>
          </a:p>
          <a:p>
            <a:pPr>
              <a:buFont typeface="Wingdings" panose="05000000000000000000" pitchFamily="2" charset="2"/>
              <a:buChar char="Ø"/>
            </a:pPr>
            <a:r>
              <a:rPr lang="en-US" sz="1600" dirty="0" smtClean="0"/>
              <a:t>Maple </a:t>
            </a:r>
            <a:r>
              <a:rPr lang="en-US" sz="1600" dirty="0"/>
              <a:t>syrup urine disease (MSUD) </a:t>
            </a:r>
            <a:endParaRPr lang="en-US" sz="1600" dirty="0" smtClean="0"/>
          </a:p>
          <a:p>
            <a:pPr>
              <a:buFont typeface="Wingdings" panose="05000000000000000000" pitchFamily="2" charset="2"/>
              <a:buChar char="Ø"/>
            </a:pPr>
            <a:r>
              <a:rPr lang="en-US" sz="1600" dirty="0" err="1" smtClean="0"/>
              <a:t>Tyrosinemia</a:t>
            </a:r>
            <a:r>
              <a:rPr lang="en-US" sz="1600" dirty="0"/>
              <a:t>, type I (TYR </a:t>
            </a:r>
            <a:r>
              <a:rPr lang="en-US" sz="1600" dirty="0" smtClean="0"/>
              <a:t>I)</a:t>
            </a:r>
          </a:p>
          <a:p>
            <a:pPr>
              <a:buFont typeface="Wingdings" panose="05000000000000000000" pitchFamily="2" charset="2"/>
              <a:buChar char="Ø"/>
            </a:pPr>
            <a:r>
              <a:rPr lang="en-US" sz="1600" dirty="0" err="1" smtClean="0"/>
              <a:t>Tyrosinemia</a:t>
            </a:r>
            <a:r>
              <a:rPr lang="en-US" sz="1600" dirty="0"/>
              <a:t>, type II (TYR II) </a:t>
            </a:r>
            <a:endParaRPr lang="en-US" sz="1600" dirty="0" smtClean="0"/>
          </a:p>
          <a:p>
            <a:pPr marL="0" indent="0">
              <a:buNone/>
            </a:pPr>
            <a:r>
              <a:rPr lang="en-US" sz="1600" dirty="0" smtClean="0"/>
              <a:t>* Problem with amino acid breakdown, resulting in build-up of metabolites harmful to body.  PKU can takes months to manifest, whereas the most common type of maple syrup urine disease (classic) typically has very acute presentation (with 48 hours, progressing to acute encephalopathy).</a:t>
            </a:r>
          </a:p>
          <a:p>
            <a:pPr marL="0" indent="0">
              <a:buNone/>
            </a:pPr>
            <a:r>
              <a:rPr lang="en-US" sz="1600" dirty="0" smtClean="0"/>
              <a:t>* Abnormal NBS:  will need to discuss further management with genetic/metabolic specialist.</a:t>
            </a:r>
          </a:p>
          <a:p>
            <a:pPr marL="0" indent="0">
              <a:buNone/>
            </a:pPr>
            <a:r>
              <a:rPr lang="en-US" sz="1600" dirty="0" smtClean="0"/>
              <a:t>* Treatment consists of protein restricted diets supplemented with a special formula without the AA unable to be metabolized.  </a:t>
            </a:r>
            <a:endParaRPr lang="en-US" sz="2200" dirty="0" smtClean="0"/>
          </a:p>
        </p:txBody>
      </p:sp>
    </p:spTree>
    <p:extLst>
      <p:ext uri="{BB962C8B-B14F-4D97-AF65-F5344CB8AC3E}">
        <p14:creationId xmlns:p14="http://schemas.microsoft.com/office/powerpoint/2010/main" val="2994315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500" dirty="0"/>
          </a:p>
        </p:txBody>
      </p:sp>
      <p:sp>
        <p:nvSpPr>
          <p:cNvPr id="3" name="Content Placeholder 2"/>
          <p:cNvSpPr>
            <a:spLocks noGrp="1"/>
          </p:cNvSpPr>
          <p:nvPr>
            <p:ph idx="1"/>
          </p:nvPr>
        </p:nvSpPr>
        <p:spPr>
          <a:xfrm>
            <a:off x="609599" y="609600"/>
            <a:ext cx="6347714" cy="6248400"/>
          </a:xfrm>
        </p:spPr>
        <p:txBody>
          <a:bodyPr>
            <a:normAutofit/>
          </a:bodyPr>
          <a:lstStyle/>
          <a:p>
            <a:pPr marL="0" indent="0">
              <a:buNone/>
            </a:pPr>
            <a:r>
              <a:rPr lang="en-US" b="1" dirty="0" smtClean="0"/>
              <a:t>Urea Cycle Disorders</a:t>
            </a:r>
          </a:p>
          <a:p>
            <a:pPr>
              <a:buFont typeface="Wingdings" panose="05000000000000000000" pitchFamily="2" charset="2"/>
              <a:buChar char="Ø"/>
            </a:pPr>
            <a:r>
              <a:rPr lang="en-US" sz="1600" dirty="0" err="1" smtClean="0"/>
              <a:t>Citrullinema</a:t>
            </a:r>
            <a:r>
              <a:rPr lang="en-US" sz="1600" dirty="0" smtClean="0"/>
              <a:t> (type 1)</a:t>
            </a:r>
          </a:p>
          <a:p>
            <a:pPr>
              <a:buFont typeface="Wingdings" panose="05000000000000000000" pitchFamily="2" charset="2"/>
              <a:buChar char="Ø"/>
            </a:pPr>
            <a:r>
              <a:rPr lang="en-US" sz="1600" dirty="0" err="1" smtClean="0"/>
              <a:t>Arginiosuccinic</a:t>
            </a:r>
            <a:r>
              <a:rPr lang="en-US" sz="1600" dirty="0" smtClean="0"/>
              <a:t> </a:t>
            </a:r>
            <a:r>
              <a:rPr lang="en-US" sz="1600" dirty="0" err="1" smtClean="0"/>
              <a:t>aciduria</a:t>
            </a:r>
            <a:endParaRPr lang="en-US" sz="1600" dirty="0" smtClean="0"/>
          </a:p>
          <a:p>
            <a:pPr marL="0" indent="0">
              <a:buNone/>
            </a:pPr>
            <a:r>
              <a:rPr lang="en-US" sz="1600" dirty="0" smtClean="0"/>
              <a:t>* problem detoxing byproducts of AA metabolism (ammonia) resulting in elevated ammonia levels.  Like maple syrup urine disease, both of these conditions present with acute encephalopathy</a:t>
            </a:r>
            <a:r>
              <a:rPr lang="en-US" sz="1600" dirty="0"/>
              <a:t> </a:t>
            </a:r>
            <a:r>
              <a:rPr lang="en-US" sz="1600" dirty="0" smtClean="0"/>
              <a:t>very early in life.</a:t>
            </a:r>
          </a:p>
          <a:p>
            <a:pPr marL="0" indent="0">
              <a:buNone/>
            </a:pPr>
            <a:r>
              <a:rPr lang="en-US" sz="1600" dirty="0" smtClean="0"/>
              <a:t>* Will need to consult genetics for emergency </a:t>
            </a:r>
            <a:r>
              <a:rPr lang="en-US" sz="1600" dirty="0" err="1" smtClean="0"/>
              <a:t>tx</a:t>
            </a:r>
            <a:r>
              <a:rPr lang="en-US" sz="1600" dirty="0" smtClean="0"/>
              <a:t> of elevated ammonia levels and diagnostic/confirmatory testing.</a:t>
            </a:r>
          </a:p>
          <a:p>
            <a:pPr marL="0" indent="0">
              <a:buNone/>
            </a:pPr>
            <a:endParaRPr lang="en-US" b="1" dirty="0" smtClean="0"/>
          </a:p>
          <a:p>
            <a:pPr marL="0" indent="0">
              <a:buNone/>
            </a:pPr>
            <a:r>
              <a:rPr lang="en-US" b="1" dirty="0" smtClean="0"/>
              <a:t>Endocrine Disorders</a:t>
            </a:r>
          </a:p>
          <a:p>
            <a:pPr>
              <a:buFont typeface="Wingdings" panose="05000000000000000000" pitchFamily="2" charset="2"/>
              <a:buChar char="Ø"/>
            </a:pPr>
            <a:r>
              <a:rPr lang="en-US" sz="1600" dirty="0" smtClean="0"/>
              <a:t>Primary congenital hypothyroidism</a:t>
            </a:r>
          </a:p>
          <a:p>
            <a:pPr>
              <a:buFont typeface="Wingdings" panose="05000000000000000000" pitchFamily="2" charset="2"/>
              <a:buChar char="Ø"/>
            </a:pPr>
            <a:r>
              <a:rPr lang="en-US" sz="1600" dirty="0" smtClean="0"/>
              <a:t>Congenital Adrenal Hyperplasia</a:t>
            </a:r>
          </a:p>
          <a:p>
            <a:pPr marL="0" indent="0">
              <a:buNone/>
            </a:pPr>
            <a:r>
              <a:rPr lang="en-US" sz="1600" dirty="0" smtClean="0"/>
              <a:t>* will go over later in lecture</a:t>
            </a:r>
          </a:p>
          <a:p>
            <a:pPr marL="0" indent="0">
              <a:buNone/>
            </a:pPr>
            <a:endParaRPr lang="en-US" sz="2200" dirty="0"/>
          </a:p>
          <a:p>
            <a:pPr marL="0" indent="0">
              <a:buNone/>
            </a:pPr>
            <a:endParaRPr lang="en-US" sz="2200" dirty="0" smtClean="0"/>
          </a:p>
        </p:txBody>
      </p:sp>
    </p:spTree>
    <p:extLst>
      <p:ext uri="{BB962C8B-B14F-4D97-AF65-F5344CB8AC3E}">
        <p14:creationId xmlns:p14="http://schemas.microsoft.com/office/powerpoint/2010/main" val="457783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000" dirty="0"/>
          </a:p>
        </p:txBody>
      </p:sp>
      <p:sp>
        <p:nvSpPr>
          <p:cNvPr id="3" name="Content Placeholder 2"/>
          <p:cNvSpPr>
            <a:spLocks noGrp="1"/>
          </p:cNvSpPr>
          <p:nvPr>
            <p:ph idx="1"/>
          </p:nvPr>
        </p:nvSpPr>
        <p:spPr>
          <a:xfrm>
            <a:off x="609599" y="609600"/>
            <a:ext cx="6347714" cy="6248400"/>
          </a:xfrm>
        </p:spPr>
        <p:txBody>
          <a:bodyPr>
            <a:normAutofit/>
          </a:bodyPr>
          <a:lstStyle/>
          <a:p>
            <a:pPr marL="0" indent="0">
              <a:buNone/>
            </a:pPr>
            <a:r>
              <a:rPr lang="en-US" b="1" dirty="0" smtClean="0"/>
              <a:t>Fatty </a:t>
            </a:r>
            <a:r>
              <a:rPr lang="en-US" b="1" dirty="0"/>
              <a:t>Acid Oxidation Disorders</a:t>
            </a:r>
            <a:endParaRPr lang="en-US" sz="1600" b="1" dirty="0"/>
          </a:p>
          <a:p>
            <a:pPr>
              <a:buFont typeface="Wingdings" panose="05000000000000000000" pitchFamily="2" charset="2"/>
              <a:buChar char="Ø"/>
            </a:pPr>
            <a:r>
              <a:rPr lang="en-US" sz="1600" dirty="0" smtClean="0"/>
              <a:t>Carnitine </a:t>
            </a:r>
            <a:r>
              <a:rPr lang="en-US" sz="1600" dirty="0" err="1"/>
              <a:t>acylcarnitine</a:t>
            </a:r>
            <a:r>
              <a:rPr lang="en-US" sz="1600" dirty="0"/>
              <a:t> </a:t>
            </a:r>
            <a:r>
              <a:rPr lang="en-US" sz="1600" dirty="0" err="1"/>
              <a:t>translocase</a:t>
            </a:r>
            <a:r>
              <a:rPr lang="en-US" sz="1600" dirty="0"/>
              <a:t> deficiency (CACT) </a:t>
            </a:r>
            <a:endParaRPr lang="en-US" sz="1600" dirty="0" smtClean="0"/>
          </a:p>
          <a:p>
            <a:pPr>
              <a:buFont typeface="Wingdings" panose="05000000000000000000" pitchFamily="2" charset="2"/>
              <a:buChar char="Ø"/>
            </a:pPr>
            <a:r>
              <a:rPr lang="en-US" sz="1600" dirty="0" smtClean="0"/>
              <a:t>Carnitine </a:t>
            </a:r>
            <a:r>
              <a:rPr lang="en-US" sz="1600" dirty="0" err="1"/>
              <a:t>palmitoyltransferase</a:t>
            </a:r>
            <a:r>
              <a:rPr lang="en-US" sz="1600" dirty="0"/>
              <a:t> I deficiency (CPT-IA) </a:t>
            </a:r>
            <a:endParaRPr lang="en-US" sz="1600" dirty="0" smtClean="0"/>
          </a:p>
          <a:p>
            <a:pPr>
              <a:buFont typeface="Wingdings" panose="05000000000000000000" pitchFamily="2" charset="2"/>
              <a:buChar char="Ø"/>
            </a:pPr>
            <a:r>
              <a:rPr lang="en-US" sz="1600" dirty="0" smtClean="0"/>
              <a:t>Carnitine </a:t>
            </a:r>
            <a:r>
              <a:rPr lang="en-US" sz="1600" dirty="0" err="1"/>
              <a:t>palmitoyltransferase</a:t>
            </a:r>
            <a:r>
              <a:rPr lang="en-US" sz="1600" dirty="0"/>
              <a:t> type II deficiency (</a:t>
            </a:r>
            <a:r>
              <a:rPr lang="en-US" sz="1600" dirty="0" smtClean="0"/>
              <a:t>CPT-II)</a:t>
            </a:r>
          </a:p>
          <a:p>
            <a:pPr>
              <a:buFont typeface="Wingdings" panose="05000000000000000000" pitchFamily="2" charset="2"/>
              <a:buChar char="Ø"/>
            </a:pPr>
            <a:r>
              <a:rPr lang="en-US" sz="1600" dirty="0" smtClean="0"/>
              <a:t>Carnitine </a:t>
            </a:r>
            <a:r>
              <a:rPr lang="en-US" sz="1600" dirty="0"/>
              <a:t>uptake defect (CUD) </a:t>
            </a:r>
            <a:endParaRPr lang="en-US" sz="1600" dirty="0" smtClean="0"/>
          </a:p>
          <a:p>
            <a:pPr>
              <a:buFont typeface="Wingdings" panose="05000000000000000000" pitchFamily="2" charset="2"/>
              <a:buChar char="Ø"/>
            </a:pPr>
            <a:r>
              <a:rPr lang="en-US" sz="1600" dirty="0" err="1" smtClean="0"/>
              <a:t>Glutaric</a:t>
            </a:r>
            <a:r>
              <a:rPr lang="en-US" sz="1600" dirty="0" smtClean="0"/>
              <a:t> </a:t>
            </a:r>
            <a:r>
              <a:rPr lang="en-US" sz="1600" dirty="0" err="1"/>
              <a:t>acidemia</a:t>
            </a:r>
            <a:r>
              <a:rPr lang="en-US" sz="1600" dirty="0"/>
              <a:t>, type II (GA-2) </a:t>
            </a:r>
            <a:endParaRPr lang="en-US" sz="1600" dirty="0" smtClean="0"/>
          </a:p>
          <a:p>
            <a:pPr>
              <a:buFont typeface="Wingdings" panose="05000000000000000000" pitchFamily="2" charset="2"/>
              <a:buChar char="Ø"/>
            </a:pPr>
            <a:r>
              <a:rPr lang="en-US" sz="1600" dirty="0" smtClean="0"/>
              <a:t>Long-chain </a:t>
            </a:r>
            <a:r>
              <a:rPr lang="en-US" sz="1600" dirty="0"/>
              <a:t>L-3 </a:t>
            </a:r>
            <a:r>
              <a:rPr lang="en-US" sz="1600" dirty="0" err="1"/>
              <a:t>hydroxyacyl</a:t>
            </a:r>
            <a:r>
              <a:rPr lang="en-US" sz="1600" dirty="0"/>
              <a:t>-CoA dehydrogenase deficiency (LCHAD) </a:t>
            </a:r>
            <a:endParaRPr lang="en-US" sz="1600" dirty="0" smtClean="0"/>
          </a:p>
          <a:p>
            <a:pPr>
              <a:buFont typeface="Wingdings" panose="05000000000000000000" pitchFamily="2" charset="2"/>
              <a:buChar char="Ø"/>
            </a:pPr>
            <a:r>
              <a:rPr lang="en-US" sz="1600" b="1" dirty="0" smtClean="0"/>
              <a:t>Medium-chain </a:t>
            </a:r>
            <a:r>
              <a:rPr lang="en-US" sz="1600" b="1" dirty="0"/>
              <a:t>acyl-CoA dehydrogenase deficiency (</a:t>
            </a:r>
            <a:r>
              <a:rPr lang="en-US" sz="1600" b="1" dirty="0" smtClean="0"/>
              <a:t>MCAD</a:t>
            </a:r>
            <a:r>
              <a:rPr lang="en-US" sz="1600" b="1" dirty="0"/>
              <a:t>). </a:t>
            </a:r>
            <a:r>
              <a:rPr lang="en-US" sz="1600" b="1" u="sng" dirty="0"/>
              <a:t>5th most </a:t>
            </a:r>
            <a:r>
              <a:rPr lang="en-US" sz="1600" b="1" u="sng" dirty="0" smtClean="0"/>
              <a:t>commonly diagnosed </a:t>
            </a:r>
            <a:r>
              <a:rPr lang="en-US" sz="1600" b="1" u="sng" dirty="0"/>
              <a:t>condition on NBS.</a:t>
            </a:r>
          </a:p>
          <a:p>
            <a:pPr>
              <a:buFont typeface="Wingdings" panose="05000000000000000000" pitchFamily="2" charset="2"/>
              <a:buChar char="Ø"/>
            </a:pPr>
            <a:r>
              <a:rPr lang="en-US" sz="1600" dirty="0" smtClean="0"/>
              <a:t>Short-chain </a:t>
            </a:r>
            <a:r>
              <a:rPr lang="en-US" sz="1600" dirty="0"/>
              <a:t>acyl-CoA dehydrogenase deficiency (SCAD) </a:t>
            </a:r>
            <a:endParaRPr lang="en-US" sz="1600" dirty="0" smtClean="0"/>
          </a:p>
          <a:p>
            <a:pPr>
              <a:buFont typeface="Wingdings" panose="05000000000000000000" pitchFamily="2" charset="2"/>
              <a:buChar char="Ø"/>
            </a:pPr>
            <a:r>
              <a:rPr lang="en-US" sz="1600" dirty="0" err="1" smtClean="0"/>
              <a:t>Trifunctional</a:t>
            </a:r>
            <a:r>
              <a:rPr lang="en-US" sz="1600" dirty="0" smtClean="0"/>
              <a:t> protein deficiency (TFP) </a:t>
            </a:r>
          </a:p>
          <a:p>
            <a:pPr>
              <a:buFont typeface="Wingdings" panose="05000000000000000000" pitchFamily="2" charset="2"/>
              <a:buChar char="Ø"/>
            </a:pPr>
            <a:r>
              <a:rPr lang="en-US" sz="1600" dirty="0" smtClean="0"/>
              <a:t>Very </a:t>
            </a:r>
            <a:r>
              <a:rPr lang="en-US" sz="1600" dirty="0"/>
              <a:t>long-chain acyl-CoA dehydrogenase deficiency (VLCAD) </a:t>
            </a:r>
            <a:endParaRPr lang="en-US" sz="1600" dirty="0" smtClean="0"/>
          </a:p>
          <a:p>
            <a:pPr marL="0" indent="0">
              <a:buNone/>
            </a:pPr>
            <a:endParaRPr lang="en-US" sz="2200" dirty="0" smtClean="0"/>
          </a:p>
        </p:txBody>
      </p:sp>
    </p:spTree>
    <p:extLst>
      <p:ext uri="{BB962C8B-B14F-4D97-AF65-F5344CB8AC3E}">
        <p14:creationId xmlns:p14="http://schemas.microsoft.com/office/powerpoint/2010/main" val="2044928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13445</TotalTime>
  <Words>2771</Words>
  <Application>Microsoft Office PowerPoint</Application>
  <PresentationFormat>On-screen Show (4:3)</PresentationFormat>
  <Paragraphs>233</Paragraphs>
  <Slides>34</Slides>
  <Notes>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Facet</vt:lpstr>
      <vt:lpstr>Newborn Screening 2014 </vt:lpstr>
      <vt:lpstr>Objectives</vt:lpstr>
      <vt:lpstr>Intro</vt:lpstr>
      <vt:lpstr>Case #1</vt:lpstr>
      <vt:lpstr>Discussion question 1-1?</vt:lpstr>
      <vt:lpstr>Activity 1-2</vt:lpstr>
      <vt:lpstr>Complete list of disorders tested on Florida NBS and Overview of Conditions: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Case #2</vt:lpstr>
      <vt:lpstr>Question 2-1</vt:lpstr>
      <vt:lpstr>Question 2-2</vt:lpstr>
      <vt:lpstr>Question 2-2</vt:lpstr>
      <vt:lpstr>Case #3</vt:lpstr>
      <vt:lpstr>Discussion question 3-1</vt:lpstr>
      <vt:lpstr>Discussion question 3-1</vt:lpstr>
      <vt:lpstr>Discussion question 3-1</vt:lpstr>
      <vt:lpstr>Discussion question 3-2</vt:lpstr>
      <vt:lpstr>Discussion question 3-3</vt:lpstr>
      <vt:lpstr>Discussion question 3-3</vt:lpstr>
      <vt:lpstr>Discussion queston 3-4</vt:lpstr>
      <vt:lpstr>Discussion question 3-4</vt:lpstr>
      <vt:lpstr>PREP Question</vt:lpstr>
      <vt:lpstr>PowerPoint Presentation</vt:lpstr>
      <vt:lpstr>PowerPoint Presentation</vt:lpstr>
      <vt:lpstr>PowerPoint Presentation</vt:lpstr>
      <vt:lpstr>References and Future Reading</vt:lpstr>
    </vt:vector>
  </TitlesOfParts>
  <Company>University of Florida Academic Health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Screening and Periodicity Guidelines</dc:title>
  <dc:creator>Kelly,Maria Natividad</dc:creator>
  <cp:lastModifiedBy>mfletch</cp:lastModifiedBy>
  <cp:revision>157</cp:revision>
  <dcterms:created xsi:type="dcterms:W3CDTF">2013-12-26T17:22:23Z</dcterms:created>
  <dcterms:modified xsi:type="dcterms:W3CDTF">2014-11-12T20:57:39Z</dcterms:modified>
</cp:coreProperties>
</file>