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25"/>
  </p:notesMasterIdLst>
  <p:sldIdLst>
    <p:sldId id="256" r:id="rId2"/>
    <p:sldId id="257" r:id="rId3"/>
    <p:sldId id="274" r:id="rId4"/>
    <p:sldId id="305" r:id="rId5"/>
    <p:sldId id="307" r:id="rId6"/>
    <p:sldId id="321" r:id="rId7"/>
    <p:sldId id="322" r:id="rId8"/>
    <p:sldId id="327" r:id="rId9"/>
    <p:sldId id="306" r:id="rId10"/>
    <p:sldId id="323" r:id="rId11"/>
    <p:sldId id="308" r:id="rId12"/>
    <p:sldId id="332" r:id="rId13"/>
    <p:sldId id="328" r:id="rId14"/>
    <p:sldId id="313" r:id="rId15"/>
    <p:sldId id="330" r:id="rId16"/>
    <p:sldId id="331" r:id="rId17"/>
    <p:sldId id="315" r:id="rId18"/>
    <p:sldId id="317" r:id="rId19"/>
    <p:sldId id="324" r:id="rId20"/>
    <p:sldId id="325" r:id="rId21"/>
    <p:sldId id="318" r:id="rId22"/>
    <p:sldId id="320" r:id="rId23"/>
    <p:sldId id="26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075" autoAdjust="0"/>
  </p:normalViewPr>
  <p:slideViewPr>
    <p:cSldViewPr>
      <p:cViewPr>
        <p:scale>
          <a:sx n="100" d="100"/>
          <a:sy n="100" d="100"/>
        </p:scale>
        <p:origin x="-1308"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922800-1960-4104-9DE9-A9F4253B107B}" type="datetimeFigureOut">
              <a:rPr lang="en-US" smtClean="0"/>
              <a:t>10/16/2014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10E126-C1E1-4157-A6D9-C2338EE0D402}" type="slidenum">
              <a:rPr lang="en-US" smtClean="0"/>
              <a:t>‹#›</a:t>
            </a:fld>
            <a:endParaRPr lang="en-US"/>
          </a:p>
        </p:txBody>
      </p:sp>
    </p:spTree>
    <p:extLst>
      <p:ext uri="{BB962C8B-B14F-4D97-AF65-F5344CB8AC3E}">
        <p14:creationId xmlns:p14="http://schemas.microsoft.com/office/powerpoint/2010/main" val="1438668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nejm.org/doi/full/10.1056/NEJMcp1106638#ref16"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1</a:t>
            </a:fld>
            <a:endParaRPr lang="en-US"/>
          </a:p>
        </p:txBody>
      </p:sp>
    </p:spTree>
    <p:extLst>
      <p:ext uri="{BB962C8B-B14F-4D97-AF65-F5344CB8AC3E}">
        <p14:creationId xmlns:p14="http://schemas.microsoft.com/office/powerpoint/2010/main" val="704498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combination of nasal congestion, headaches, worsening asthma control, and upper tooth pain described for the boy in the vignette is concerning for acute bacterial sinusitis. General expert consensus recommends that symptoms should persist longer than 7 to 10 days to make this diagnosis. Other signs and symptoms of sinusitis include purulent nasal discharge, fever, facial pressure or congestion, anosmia, halitosis, cough, </a:t>
            </a:r>
            <a:r>
              <a:rPr lang="en-US" dirty="0" err="1" smtClean="0"/>
              <a:t>otalgia</a:t>
            </a:r>
            <a:r>
              <a:rPr lang="en-US" dirty="0" smtClean="0"/>
              <a:t>, and fatigue.</a:t>
            </a:r>
          </a:p>
          <a:p>
            <a:r>
              <a:rPr lang="en-US" dirty="0" smtClean="0"/>
              <a:t>Allergic rhinitis can be a risk factor for an asthma exacerbation or acute sinusitis, but discolored rhinorrhea and tooth pain are not consistent with uncomplicated allergic rhinitis. Primary headache disorders such as migraines often result in head and sinus pain. If initial antibiotic treatment does not improve suspected sinus symptoms in a patient whose complaint is headache or pressure, consideration should be given to sinus imaging such as computed tomography scan. </a:t>
            </a:r>
            <a:r>
              <a:rPr lang="en-US" dirty="0" err="1" smtClean="0"/>
              <a:t>Nonallergic</a:t>
            </a:r>
            <a:r>
              <a:rPr lang="en-US" dirty="0" smtClean="0"/>
              <a:t> rhinitis is more common than allergic rhinitis in children and may result in symptoms that are similar to allergic rhinitis. Common causes of </a:t>
            </a:r>
            <a:r>
              <a:rPr lang="en-US" dirty="0" err="1" smtClean="0"/>
              <a:t>nonallergic</a:t>
            </a:r>
            <a:r>
              <a:rPr lang="en-US" dirty="0" smtClean="0"/>
              <a:t> rhinitis include gustatory rhinitis, vasomotor rhinitis (due to irritants such as cold air and strong odors), and </a:t>
            </a:r>
            <a:r>
              <a:rPr lang="en-US" dirty="0" err="1" smtClean="0"/>
              <a:t>nonallergic</a:t>
            </a:r>
            <a:r>
              <a:rPr lang="en-US" dirty="0" smtClean="0"/>
              <a:t> rhinitis with eosinophilia. The lack of a specific irritant associated with </a:t>
            </a:r>
            <a:r>
              <a:rPr lang="en-US" dirty="0" err="1" smtClean="0"/>
              <a:t>nonallergic</a:t>
            </a:r>
            <a:r>
              <a:rPr lang="en-US" dirty="0" smtClean="0"/>
              <a:t> rhinitis makes this unlikely for this boy. Viral upper respiratory tract infections can result in the symptoms described in this vignette, but symptoms persisting past 1 to 2 weeks are unlikely in these infections.</a:t>
            </a:r>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22</a:t>
            </a:fld>
            <a:endParaRPr lang="en-US"/>
          </a:p>
        </p:txBody>
      </p:sp>
    </p:spTree>
    <p:extLst>
      <p:ext uri="{BB962C8B-B14F-4D97-AF65-F5344CB8AC3E}">
        <p14:creationId xmlns:p14="http://schemas.microsoft.com/office/powerpoint/2010/main" val="3223578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Nighttime cough – postnasal drip or</a:t>
            </a:r>
            <a:r>
              <a:rPr lang="en-US" baseline="0" dirty="0" smtClean="0"/>
              <a:t> reactive airway disease</a:t>
            </a:r>
          </a:p>
          <a:p>
            <a:pPr lvl="1"/>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5</a:t>
            </a:fld>
            <a:endParaRPr lang="en-US"/>
          </a:p>
        </p:txBody>
      </p:sp>
    </p:spTree>
    <p:extLst>
      <p:ext uri="{BB962C8B-B14F-4D97-AF65-F5344CB8AC3E}">
        <p14:creationId xmlns:p14="http://schemas.microsoft.com/office/powerpoint/2010/main" val="3815511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the mucosa of the sinuses is directly continuous with the mucosa of the nasal cavity, inflammation of the sinus mucosa is common during a viral upper respiratory tract infection.</a:t>
            </a:r>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9</a:t>
            </a:fld>
            <a:endParaRPr lang="en-US"/>
          </a:p>
        </p:txBody>
      </p:sp>
    </p:spTree>
    <p:extLst>
      <p:ext uri="{BB962C8B-B14F-4D97-AF65-F5344CB8AC3E}">
        <p14:creationId xmlns:p14="http://schemas.microsoft.com/office/powerpoint/2010/main" val="1481248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285750" indent="-285750">
              <a:buFont typeface="Arial"/>
              <a:buChar char="•"/>
            </a:pPr>
            <a:r>
              <a:rPr lang="en-US" dirty="0" smtClean="0"/>
              <a:t>Trials of antibiotic therapy have not been powered to assess whether treatment with antimicrobial agents reduces the rate of complications.</a:t>
            </a:r>
          </a:p>
          <a:p>
            <a:pPr marL="285750" indent="-285750">
              <a:buFont typeface="Arial"/>
              <a:buChar cha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10</a:t>
            </a:fld>
            <a:endParaRPr lang="en-US"/>
          </a:p>
        </p:txBody>
      </p:sp>
    </p:spTree>
    <p:extLst>
      <p:ext uri="{BB962C8B-B14F-4D97-AF65-F5344CB8AC3E}">
        <p14:creationId xmlns:p14="http://schemas.microsoft.com/office/powerpoint/2010/main" val="1481248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high frequency of abnormal findings has consistently been reported for sinus imaging in patients with uncomplicated viral upper respiratory tract infection. For example, in a study in which CT was performed in young adults 48 to 96 hours after the onset of a common cold,</a:t>
            </a:r>
            <a:r>
              <a:rPr lang="en-US" dirty="0" smtClean="0">
                <a:hlinkClick r:id="rId3"/>
              </a:rPr>
              <a:t>16</a:t>
            </a:r>
            <a:r>
              <a:rPr lang="en-US" dirty="0" smtClean="0"/>
              <a:t> abnormal findings (consistent with mucosal inflammation) in the </a:t>
            </a:r>
            <a:r>
              <a:rPr lang="en-US" dirty="0" err="1" smtClean="0"/>
              <a:t>paranasal</a:t>
            </a:r>
            <a:r>
              <a:rPr lang="en-US" dirty="0" smtClean="0"/>
              <a:t> sinuses were reported in more than 80% of patients. </a:t>
            </a:r>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11</a:t>
            </a:fld>
            <a:endParaRPr lang="en-US"/>
          </a:p>
        </p:txBody>
      </p:sp>
    </p:spTree>
    <p:extLst>
      <p:ext uri="{BB962C8B-B14F-4D97-AF65-F5344CB8AC3E}">
        <p14:creationId xmlns:p14="http://schemas.microsoft.com/office/powerpoint/2010/main" val="1584438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285750" indent="-285750">
              <a:buFont typeface="Arial"/>
              <a:buChar char="•"/>
            </a:pPr>
            <a:r>
              <a:rPr lang="en-US" dirty="0" smtClean="0"/>
              <a:t>Trials of antibiotic therapy have not been powered to assess whether treatment with antimicrobial agents reduces the rate of complications.</a:t>
            </a:r>
          </a:p>
          <a:p>
            <a:pPr marL="285750" indent="-285750">
              <a:buFont typeface="Arial"/>
              <a:buChar cha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12</a:t>
            </a:fld>
            <a:endParaRPr lang="en-US"/>
          </a:p>
        </p:txBody>
      </p:sp>
    </p:spTree>
    <p:extLst>
      <p:ext uri="{BB962C8B-B14F-4D97-AF65-F5344CB8AC3E}">
        <p14:creationId xmlns:p14="http://schemas.microsoft.com/office/powerpoint/2010/main" val="1481248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16</a:t>
            </a:fld>
            <a:endParaRPr lang="en-US"/>
          </a:p>
        </p:txBody>
      </p:sp>
    </p:spTree>
    <p:extLst>
      <p:ext uri="{BB962C8B-B14F-4D97-AF65-F5344CB8AC3E}">
        <p14:creationId xmlns:p14="http://schemas.microsoft.com/office/powerpoint/2010/main" val="140825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17</a:t>
            </a:fld>
            <a:endParaRPr lang="en-US"/>
          </a:p>
        </p:txBody>
      </p:sp>
    </p:spTree>
    <p:extLst>
      <p:ext uri="{BB962C8B-B14F-4D97-AF65-F5344CB8AC3E}">
        <p14:creationId xmlns:p14="http://schemas.microsoft.com/office/powerpoint/2010/main" val="2439530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19</a:t>
            </a:fld>
            <a:endParaRPr lang="en-US"/>
          </a:p>
        </p:txBody>
      </p:sp>
    </p:spTree>
    <p:extLst>
      <p:ext uri="{BB962C8B-B14F-4D97-AF65-F5344CB8AC3E}">
        <p14:creationId xmlns:p14="http://schemas.microsoft.com/office/powerpoint/2010/main" val="386543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9F1B0FAA-61F5-4E80-AF1D-5CCAAACACE95}"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B0FAA-61F5-4E80-AF1D-5CCAAACACE95}"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AD4CD-C9EE-45DF-9D57-26356E0B2A65}"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F1B0FAA-61F5-4E80-AF1D-5CCAAACACE95}"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F1B0FAA-61F5-4E80-AF1D-5CCAAACACE95}"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F1B0FAA-61F5-4E80-AF1D-5CCAAACACE95}"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9F1B0FAA-61F5-4E80-AF1D-5CCAAACACE95}"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1B0FAA-61F5-4E80-AF1D-5CCAAACACE95}"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F1B0FAA-61F5-4E80-AF1D-5CCAAACACE95}"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AD4CD-C9EE-45DF-9D57-26356E0B2A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9F1B0FAA-61F5-4E80-AF1D-5CCAAACACE95}" type="datetimeFigureOut">
              <a:rPr lang="en-US" smtClean="0"/>
              <a:t>10/16/2014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9AD4CD-C9EE-45DF-9D57-26356E0B2A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F1B0FAA-61F5-4E80-AF1D-5CCAAACACE95}" type="datetimeFigureOut">
              <a:rPr lang="en-US" smtClean="0"/>
              <a:t>10/16/2014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9AD4CD-C9EE-45DF-9D57-26356E0B2A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B0FAA-61F5-4E80-AF1D-5CCAAACACE95}" type="datetimeFigureOut">
              <a:rPr lang="en-US" smtClean="0"/>
              <a:t>10/16/2014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9AD4CD-C9EE-45DF-9D57-26356E0B2A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B0FAA-61F5-4E80-AF1D-5CCAAACACE95}"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AD4CD-C9EE-45DF-9D57-26356E0B2A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9F1B0FAA-61F5-4E80-AF1D-5CCAAACACE95}" type="datetimeFigureOut">
              <a:rPr lang="en-US" smtClean="0"/>
              <a:t>10/16/2014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F59AD4CD-C9EE-45DF-9D57-26356E0B2A6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ncbi.nlm.nih.gov/pubmed/2379674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3429000"/>
          </a:xfrm>
        </p:spPr>
        <p:txBody>
          <a:bodyPr>
            <a:normAutofit/>
          </a:bodyPr>
          <a:lstStyle/>
          <a:p>
            <a:r>
              <a:rPr lang="en-US" sz="4800" dirty="0" smtClean="0"/>
              <a:t>Sinusitis</a:t>
            </a:r>
            <a:r>
              <a:rPr lang="en-US" dirty="0" smtClean="0"/>
              <a:t/>
            </a:r>
            <a:br>
              <a:rPr lang="en-US" dirty="0" smtClean="0"/>
            </a:br>
            <a:r>
              <a:rPr lang="en-US" sz="2800" dirty="0" smtClean="0"/>
              <a:t>September 2014</a:t>
            </a:r>
            <a:br>
              <a:rPr lang="en-US" sz="2800" dirty="0" smtClean="0"/>
            </a:br>
            <a:r>
              <a:rPr lang="en-US" sz="3100" dirty="0"/>
              <a:t/>
            </a:r>
            <a:br>
              <a:rPr lang="en-US" sz="3100" dirty="0"/>
            </a:br>
            <a:r>
              <a:rPr lang="en-US" sz="2800" dirty="0"/>
              <a:t>Pediatric Continuity Clinic Curriculum</a:t>
            </a:r>
            <a:br>
              <a:rPr lang="en-US" sz="2800" dirty="0"/>
            </a:br>
            <a:r>
              <a:rPr lang="en-US" sz="2800" dirty="0"/>
              <a:t>Created by: A Thambundit</a:t>
            </a:r>
            <a:r>
              <a:rPr lang="en-US" dirty="0">
                <a:solidFill>
                  <a:schemeClr val="tx1">
                    <a:lumMod val="85000"/>
                    <a:lumOff val="15000"/>
                  </a:schemeClr>
                </a:solidFill>
              </a:rPr>
              <a:t/>
            </a:r>
            <a:br>
              <a:rPr lang="en-US" dirty="0">
                <a:solidFill>
                  <a:schemeClr val="tx1">
                    <a:lumMod val="85000"/>
                    <a:lumOff val="15000"/>
                  </a:schemeClr>
                </a:solidFill>
              </a:rPr>
            </a:br>
            <a:endParaRPr lang="en-US" dirty="0"/>
          </a:p>
        </p:txBody>
      </p:sp>
      <p:sp>
        <p:nvSpPr>
          <p:cNvPr id="3" name="Subtitle 2"/>
          <p:cNvSpPr>
            <a:spLocks noGrp="1"/>
          </p:cNvSpPr>
          <p:nvPr>
            <p:ph type="subTitle" idx="1"/>
          </p:nvPr>
        </p:nvSpPr>
        <p:spPr>
          <a:xfrm>
            <a:off x="1371600" y="5181600"/>
            <a:ext cx="6400800" cy="1371600"/>
          </a:xfrm>
        </p:spPr>
        <p:txBody>
          <a:bodyPr/>
          <a:lstStyle/>
          <a:p>
            <a:endParaRPr lang="en-US" dirty="0">
              <a:solidFill>
                <a:schemeClr val="tx1">
                  <a:lumMod val="85000"/>
                  <a:lumOff val="15000"/>
                </a:schemeClr>
              </a:solidFill>
            </a:endParaRPr>
          </a:p>
        </p:txBody>
      </p:sp>
    </p:spTree>
    <p:extLst>
      <p:ext uri="{BB962C8B-B14F-4D97-AF65-F5344CB8AC3E}">
        <p14:creationId xmlns:p14="http://schemas.microsoft.com/office/powerpoint/2010/main" val="3374934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dirty="0" smtClean="0"/>
              <a:t>Complications</a:t>
            </a:r>
            <a:endParaRPr lang="en-US" dirty="0"/>
          </a:p>
        </p:txBody>
      </p:sp>
      <p:sp>
        <p:nvSpPr>
          <p:cNvPr id="3" name="Content Placeholder 2"/>
          <p:cNvSpPr>
            <a:spLocks noGrp="1"/>
          </p:cNvSpPr>
          <p:nvPr>
            <p:ph idx="1"/>
          </p:nvPr>
        </p:nvSpPr>
        <p:spPr>
          <a:xfrm>
            <a:off x="457200" y="990600"/>
            <a:ext cx="8229600" cy="2209800"/>
          </a:xfrm>
        </p:spPr>
        <p:txBody>
          <a:bodyPr numCol="2">
            <a:normAutofit fontScale="92500" lnSpcReduction="10000"/>
          </a:bodyPr>
          <a:lstStyle/>
          <a:p>
            <a:r>
              <a:rPr lang="en-US" u="sng" dirty="0" err="1" smtClean="0"/>
              <a:t>Extracranial</a:t>
            </a:r>
            <a:endParaRPr lang="en-US" u="sng" dirty="0"/>
          </a:p>
          <a:p>
            <a:pPr lvl="1"/>
            <a:r>
              <a:rPr lang="en-US" dirty="0" err="1"/>
              <a:t>P</a:t>
            </a:r>
            <a:r>
              <a:rPr lang="en-US" dirty="0" err="1" smtClean="0"/>
              <a:t>eriorbital</a:t>
            </a:r>
            <a:r>
              <a:rPr lang="en-US" dirty="0" smtClean="0"/>
              <a:t> </a:t>
            </a:r>
            <a:r>
              <a:rPr lang="en-US" dirty="0"/>
              <a:t>inflammatory </a:t>
            </a:r>
            <a:r>
              <a:rPr lang="en-US" dirty="0" smtClean="0"/>
              <a:t>edema</a:t>
            </a:r>
          </a:p>
          <a:p>
            <a:pPr lvl="1"/>
            <a:r>
              <a:rPr lang="en-US" dirty="0" err="1"/>
              <a:t>S</a:t>
            </a:r>
            <a:r>
              <a:rPr lang="en-US" dirty="0" err="1" smtClean="0"/>
              <a:t>ubperiosteal</a:t>
            </a:r>
            <a:r>
              <a:rPr lang="en-US" dirty="0" smtClean="0"/>
              <a:t> abscess</a:t>
            </a:r>
          </a:p>
          <a:p>
            <a:pPr lvl="1"/>
            <a:r>
              <a:rPr lang="en-US" dirty="0"/>
              <a:t>O</a:t>
            </a:r>
            <a:r>
              <a:rPr lang="en-US" dirty="0" smtClean="0"/>
              <a:t>rbital cellulitis</a:t>
            </a:r>
            <a:endParaRPr lang="en-US" dirty="0"/>
          </a:p>
          <a:p>
            <a:pPr lvl="1"/>
            <a:r>
              <a:rPr lang="en-US" dirty="0"/>
              <a:t>O</a:t>
            </a:r>
            <a:r>
              <a:rPr lang="en-US" dirty="0" smtClean="0"/>
              <a:t>rbital abscess</a:t>
            </a:r>
            <a:endParaRPr lang="en-US" dirty="0"/>
          </a:p>
          <a:p>
            <a:r>
              <a:rPr lang="en-US" u="sng" dirty="0" smtClean="0"/>
              <a:t>Intracranial</a:t>
            </a:r>
          </a:p>
          <a:p>
            <a:pPr lvl="1"/>
            <a:r>
              <a:rPr lang="en-US" dirty="0"/>
              <a:t>S</a:t>
            </a:r>
            <a:r>
              <a:rPr lang="en-US" dirty="0" smtClean="0"/>
              <a:t>ubdural empyema</a:t>
            </a:r>
            <a:endParaRPr lang="en-US" dirty="0"/>
          </a:p>
          <a:p>
            <a:pPr lvl="1"/>
            <a:r>
              <a:rPr lang="en-US" dirty="0"/>
              <a:t>B</a:t>
            </a:r>
            <a:r>
              <a:rPr lang="en-US" dirty="0" smtClean="0"/>
              <a:t>rain abscess</a:t>
            </a:r>
          </a:p>
          <a:p>
            <a:pPr lvl="1"/>
            <a:r>
              <a:rPr lang="en-US" dirty="0" smtClean="0"/>
              <a:t>Meningitis</a:t>
            </a:r>
          </a:p>
          <a:p>
            <a:pPr lvl="1"/>
            <a:r>
              <a:rPr lang="en-US" dirty="0" smtClean="0"/>
              <a:t>Venous sinus thrombosis</a:t>
            </a:r>
            <a:endParaRPr lang="en-US" dirty="0"/>
          </a:p>
        </p:txBody>
      </p:sp>
      <p:pic>
        <p:nvPicPr>
          <p:cNvPr id="8" name="Picture 7"/>
          <p:cNvPicPr>
            <a:picLocks noChangeAspect="1"/>
          </p:cNvPicPr>
          <p:nvPr/>
        </p:nvPicPr>
        <p:blipFill rotWithShape="1">
          <a:blip r:embed="rId3"/>
          <a:srcRect l="50250" t="5937" r="8250" b="59375"/>
          <a:stretch/>
        </p:blipFill>
        <p:spPr>
          <a:xfrm>
            <a:off x="914400" y="3429000"/>
            <a:ext cx="2108200" cy="1409700"/>
          </a:xfrm>
          <a:prstGeom prst="rect">
            <a:avLst/>
          </a:prstGeom>
        </p:spPr>
      </p:pic>
      <p:pic>
        <p:nvPicPr>
          <p:cNvPr id="9" name="Picture 8"/>
          <p:cNvPicPr>
            <a:picLocks noChangeAspect="1"/>
          </p:cNvPicPr>
          <p:nvPr/>
        </p:nvPicPr>
        <p:blipFill>
          <a:blip r:embed="rId4"/>
          <a:stretch>
            <a:fillRect/>
          </a:stretch>
        </p:blipFill>
        <p:spPr>
          <a:xfrm>
            <a:off x="5029200" y="3200400"/>
            <a:ext cx="2984500" cy="2730500"/>
          </a:xfrm>
          <a:prstGeom prst="rect">
            <a:avLst/>
          </a:prstGeom>
        </p:spPr>
      </p:pic>
    </p:spTree>
    <p:extLst>
      <p:ext uri="{BB962C8B-B14F-4D97-AF65-F5344CB8AC3E}">
        <p14:creationId xmlns:p14="http://schemas.microsoft.com/office/powerpoint/2010/main" val="3213397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Role of Imaging</a:t>
            </a:r>
            <a:endParaRPr lang="en-US" dirty="0"/>
          </a:p>
        </p:txBody>
      </p:sp>
      <p:sp>
        <p:nvSpPr>
          <p:cNvPr id="3" name="Content Placeholder 2"/>
          <p:cNvSpPr>
            <a:spLocks noGrp="1"/>
          </p:cNvSpPr>
          <p:nvPr>
            <p:ph idx="1"/>
          </p:nvPr>
        </p:nvSpPr>
        <p:spPr>
          <a:xfrm>
            <a:off x="304800" y="1219200"/>
            <a:ext cx="8229600" cy="5257800"/>
          </a:xfrm>
        </p:spPr>
        <p:txBody>
          <a:bodyPr>
            <a:normAutofit/>
          </a:bodyPr>
          <a:lstStyle/>
          <a:p>
            <a:r>
              <a:rPr lang="en-US" dirty="0" smtClean="0"/>
              <a:t>NOT </a:t>
            </a:r>
            <a:r>
              <a:rPr lang="en-US" dirty="0"/>
              <a:t>recommended in patients with uncomplicated infection due to </a:t>
            </a:r>
            <a:r>
              <a:rPr lang="en-US" dirty="0">
                <a:solidFill>
                  <a:srgbClr val="FF0000"/>
                </a:solidFill>
              </a:rPr>
              <a:t>LOW SPECIFICITY</a:t>
            </a:r>
          </a:p>
          <a:p>
            <a:r>
              <a:rPr lang="en-US" dirty="0"/>
              <a:t>Imaging studies cannot distinguish inflammation caused by viruses from that caused by bacteria.</a:t>
            </a:r>
          </a:p>
          <a:p>
            <a:r>
              <a:rPr lang="en-US" dirty="0" smtClean="0"/>
              <a:t>Similar abnormalities seen in those with viral URI </a:t>
            </a:r>
            <a:r>
              <a:rPr lang="en-US" dirty="0" err="1" smtClean="0"/>
              <a:t>vs</a:t>
            </a:r>
            <a:r>
              <a:rPr lang="en-US" dirty="0" smtClean="0"/>
              <a:t> ABS</a:t>
            </a:r>
          </a:p>
          <a:p>
            <a:pPr lvl="1"/>
            <a:r>
              <a:rPr lang="en-US" dirty="0" smtClean="0"/>
              <a:t>Diffuse </a:t>
            </a:r>
            <a:r>
              <a:rPr lang="en-US" dirty="0" err="1" smtClean="0"/>
              <a:t>opacification</a:t>
            </a:r>
            <a:endParaRPr lang="en-US" dirty="0" smtClean="0"/>
          </a:p>
          <a:p>
            <a:pPr lvl="1"/>
            <a:r>
              <a:rPr lang="en-US" dirty="0" smtClean="0"/>
              <a:t>Mucosal swelling</a:t>
            </a:r>
          </a:p>
          <a:p>
            <a:pPr lvl="1"/>
            <a:r>
              <a:rPr lang="en-US" dirty="0" smtClean="0"/>
              <a:t>Air-fluid levels</a:t>
            </a:r>
          </a:p>
          <a:p>
            <a:r>
              <a:rPr lang="en-US" dirty="0" smtClean="0"/>
              <a:t>Indicated in </a:t>
            </a:r>
            <a:r>
              <a:rPr lang="en-US" dirty="0"/>
              <a:t>child suspected of having orbital or CNS complications of </a:t>
            </a:r>
            <a:r>
              <a:rPr lang="en-US" dirty="0" smtClean="0"/>
              <a:t>ABS</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30759835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dirty="0" smtClean="0"/>
              <a:t>Imaging: CT vs. MRI	</a:t>
            </a:r>
            <a:endParaRPr lang="en-US" dirty="0"/>
          </a:p>
        </p:txBody>
      </p:sp>
      <p:sp>
        <p:nvSpPr>
          <p:cNvPr id="5" name="TextBox 4"/>
          <p:cNvSpPr txBox="1"/>
          <p:nvPr/>
        </p:nvSpPr>
        <p:spPr>
          <a:xfrm>
            <a:off x="533400" y="1143000"/>
            <a:ext cx="3886200" cy="2246769"/>
          </a:xfrm>
          <a:prstGeom prst="rect">
            <a:avLst/>
          </a:prstGeom>
          <a:noFill/>
        </p:spPr>
        <p:txBody>
          <a:bodyPr wrap="square" rtlCol="0">
            <a:spAutoFit/>
          </a:bodyPr>
          <a:lstStyle/>
          <a:p>
            <a:pPr algn="ctr"/>
            <a:r>
              <a:rPr lang="en-US" sz="2000" b="1" u="sng" dirty="0" smtClean="0"/>
              <a:t>CT scan </a:t>
            </a:r>
          </a:p>
          <a:p>
            <a:r>
              <a:rPr lang="en-US" sz="2000" dirty="0" smtClean="0"/>
              <a:t>= preferred </a:t>
            </a:r>
            <a:r>
              <a:rPr lang="en-US" sz="2000" dirty="0"/>
              <a:t>imaging</a:t>
            </a:r>
          </a:p>
          <a:p>
            <a:pPr marL="285750" indent="-285750">
              <a:buFontTx/>
              <a:buChar char="-"/>
            </a:pPr>
            <a:r>
              <a:rPr lang="en-US" sz="2000" dirty="0" smtClean="0"/>
              <a:t>Better at picking up orbital complications</a:t>
            </a:r>
          </a:p>
          <a:p>
            <a:pPr marL="285750" indent="-285750">
              <a:buFontTx/>
              <a:buChar char="-"/>
            </a:pPr>
            <a:r>
              <a:rPr lang="en-US" sz="2000" dirty="0" smtClean="0"/>
              <a:t>Speed </a:t>
            </a:r>
            <a:endParaRPr lang="en-US" sz="2000" dirty="0"/>
          </a:p>
          <a:p>
            <a:pPr marL="285750" indent="-285750">
              <a:buFontTx/>
              <a:buChar char="-"/>
            </a:pPr>
            <a:r>
              <a:rPr lang="en-US" sz="2000" dirty="0" smtClean="0"/>
              <a:t>Readily available</a:t>
            </a:r>
          </a:p>
          <a:p>
            <a:pPr marL="285750" indent="-285750">
              <a:buFontTx/>
              <a:buChar char="-"/>
            </a:pPr>
            <a:r>
              <a:rPr lang="en-US" sz="2000" dirty="0" smtClean="0"/>
              <a:t>Radiation exposure</a:t>
            </a:r>
            <a:endParaRPr lang="en-US" sz="2000" dirty="0"/>
          </a:p>
        </p:txBody>
      </p:sp>
      <p:sp>
        <p:nvSpPr>
          <p:cNvPr id="6" name="TextBox 5"/>
          <p:cNvSpPr txBox="1"/>
          <p:nvPr/>
        </p:nvSpPr>
        <p:spPr>
          <a:xfrm>
            <a:off x="4572000" y="1143000"/>
            <a:ext cx="4343400" cy="2246769"/>
          </a:xfrm>
          <a:prstGeom prst="rect">
            <a:avLst/>
          </a:prstGeom>
          <a:noFill/>
        </p:spPr>
        <p:txBody>
          <a:bodyPr wrap="square" rtlCol="0">
            <a:spAutoFit/>
          </a:bodyPr>
          <a:lstStyle/>
          <a:p>
            <a:pPr algn="ctr"/>
            <a:r>
              <a:rPr lang="en-US" sz="2000" b="1" u="sng" dirty="0" smtClean="0"/>
              <a:t>MRI with contrast </a:t>
            </a:r>
          </a:p>
          <a:p>
            <a:r>
              <a:rPr lang="en-US" sz="2000" dirty="0" smtClean="0"/>
              <a:t>= more sensitive</a:t>
            </a:r>
          </a:p>
          <a:p>
            <a:pPr marL="285750" indent="-285750">
              <a:buFontTx/>
              <a:buChar char="-"/>
            </a:pPr>
            <a:r>
              <a:rPr lang="en-US" sz="2000" dirty="0" smtClean="0"/>
              <a:t>Better at picking up intracranial complications</a:t>
            </a:r>
          </a:p>
          <a:p>
            <a:pPr marL="285750" indent="-285750">
              <a:buFontTx/>
              <a:buChar char="-"/>
            </a:pPr>
            <a:r>
              <a:rPr lang="en-US" sz="2000" dirty="0" smtClean="0"/>
              <a:t>Takes longer</a:t>
            </a:r>
          </a:p>
          <a:p>
            <a:pPr marL="285750" indent="-285750">
              <a:buFontTx/>
              <a:buChar char="-"/>
            </a:pPr>
            <a:r>
              <a:rPr lang="en-US" sz="2000" dirty="0" smtClean="0"/>
              <a:t>Requires sedation in young kids</a:t>
            </a:r>
          </a:p>
          <a:p>
            <a:pPr marL="285750" indent="-285750">
              <a:buFontTx/>
              <a:buChar char="-"/>
            </a:pPr>
            <a:r>
              <a:rPr lang="en-US" sz="2000" dirty="0" smtClean="0"/>
              <a:t>No radiation</a:t>
            </a:r>
            <a:endParaRPr lang="en-US" sz="2000" dirty="0"/>
          </a:p>
        </p:txBody>
      </p:sp>
      <p:sp>
        <p:nvSpPr>
          <p:cNvPr id="7" name="TextBox 6"/>
          <p:cNvSpPr txBox="1"/>
          <p:nvPr/>
        </p:nvSpPr>
        <p:spPr>
          <a:xfrm>
            <a:off x="0" y="3581400"/>
            <a:ext cx="9144000" cy="2308324"/>
          </a:xfrm>
          <a:prstGeom prst="rect">
            <a:avLst/>
          </a:prstGeom>
          <a:noFill/>
        </p:spPr>
        <p:txBody>
          <a:bodyPr wrap="square" rtlCol="0">
            <a:spAutoFit/>
          </a:bodyPr>
          <a:lstStyle/>
          <a:p>
            <a:pPr algn="ctr"/>
            <a:r>
              <a:rPr lang="en-US" sz="2400" b="1" u="sng" dirty="0" smtClean="0"/>
              <a:t>Current recommendations </a:t>
            </a:r>
          </a:p>
          <a:p>
            <a:pPr marL="285750" indent="-285750">
              <a:buFont typeface="Arial"/>
              <a:buChar char="•"/>
            </a:pPr>
            <a:r>
              <a:rPr lang="en-US" sz="2000" dirty="0" smtClean="0"/>
              <a:t>CT scan </a:t>
            </a:r>
          </a:p>
          <a:p>
            <a:pPr marL="285750" indent="-285750">
              <a:buFont typeface="Arial"/>
              <a:buChar char="•"/>
            </a:pPr>
            <a:r>
              <a:rPr lang="en-US" sz="2000" dirty="0" smtClean="0"/>
              <a:t>MRI with contrast preferable over CT scan in: </a:t>
            </a:r>
          </a:p>
          <a:p>
            <a:pPr marL="742950" lvl="1" indent="-285750">
              <a:buFont typeface="Arial"/>
              <a:buChar char="•"/>
            </a:pPr>
            <a:r>
              <a:rPr lang="en-US" sz="2000" dirty="0" smtClean="0"/>
              <a:t>young adolescents with suspected intracranial complications and no required sedation</a:t>
            </a:r>
          </a:p>
          <a:p>
            <a:pPr marL="742950" lvl="1" indent="-285750">
              <a:buFont typeface="Arial"/>
              <a:buChar char="•"/>
            </a:pPr>
            <a:r>
              <a:rPr lang="en-US" sz="2000" dirty="0" smtClean="0"/>
              <a:t>Persistent clinical concern </a:t>
            </a:r>
          </a:p>
          <a:p>
            <a:pPr marL="742950" lvl="1" indent="-285750">
              <a:buFont typeface="Arial"/>
              <a:buChar char="•"/>
            </a:pPr>
            <a:r>
              <a:rPr lang="en-US" sz="2000" dirty="0" smtClean="0"/>
              <a:t>CT scan reveals incomplete information</a:t>
            </a:r>
            <a:endParaRPr lang="en-US" sz="2000" dirty="0"/>
          </a:p>
        </p:txBody>
      </p:sp>
    </p:spTree>
    <p:extLst>
      <p:ext uri="{BB962C8B-B14F-4D97-AF65-F5344CB8AC3E}">
        <p14:creationId xmlns:p14="http://schemas.microsoft.com/office/powerpoint/2010/main" val="628907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Case #3</a:t>
            </a:r>
            <a:endParaRPr lang="en-US" dirty="0"/>
          </a:p>
        </p:txBody>
      </p:sp>
      <p:sp>
        <p:nvSpPr>
          <p:cNvPr id="3" name="Content Placeholder 2"/>
          <p:cNvSpPr>
            <a:spLocks noGrp="1"/>
          </p:cNvSpPr>
          <p:nvPr>
            <p:ph idx="1"/>
          </p:nvPr>
        </p:nvSpPr>
        <p:spPr>
          <a:xfrm>
            <a:off x="457200" y="838200"/>
            <a:ext cx="8229600" cy="5715000"/>
          </a:xfrm>
        </p:spPr>
        <p:txBody>
          <a:bodyPr>
            <a:normAutofit/>
          </a:bodyPr>
          <a:lstStyle/>
          <a:p>
            <a:pPr marL="0" indent="0">
              <a:buNone/>
            </a:pPr>
            <a:r>
              <a:rPr lang="en-US" dirty="0" smtClean="0"/>
              <a:t>A 9 </a:t>
            </a:r>
            <a:r>
              <a:rPr lang="en-US" dirty="0" err="1" smtClean="0"/>
              <a:t>yo</a:t>
            </a:r>
            <a:r>
              <a:rPr lang="en-US" dirty="0" smtClean="0"/>
              <a:t> girl with history of allergic rhinitis presents for evaluation of runny nose, daytime cough, and low grade fever for the past 11 days. She presented 3 days ago and you recommended supportive treatment for suspected viral URI. Mother states that her fever has improved but she still has runny nose and cough. You diagnose the patient with acute bacterial sinusitis. </a:t>
            </a:r>
          </a:p>
          <a:p>
            <a:r>
              <a:rPr lang="en-US" dirty="0" smtClean="0"/>
              <a:t>What type of ABS does the patient have ?</a:t>
            </a:r>
          </a:p>
          <a:p>
            <a:r>
              <a:rPr lang="en-US" dirty="0" smtClean="0"/>
              <a:t>What is your recommendation for treatment ?</a:t>
            </a:r>
          </a:p>
          <a:p>
            <a:pPr lvl="1"/>
            <a:r>
              <a:rPr lang="en-US" dirty="0" smtClean="0"/>
              <a:t>If antibiotics, what is first line ? </a:t>
            </a:r>
          </a:p>
          <a:p>
            <a:r>
              <a:rPr lang="en-US" dirty="0" smtClean="0"/>
              <a:t>What are the top 3 (non-viral) pathogens responsible for her illness ?</a:t>
            </a:r>
          </a:p>
          <a:p>
            <a:endParaRPr lang="en-US" dirty="0" smtClean="0"/>
          </a:p>
          <a:p>
            <a:pPr marL="0" indent="0">
              <a:buNone/>
            </a:pPr>
            <a:endParaRPr lang="en-US" dirty="0"/>
          </a:p>
        </p:txBody>
      </p:sp>
    </p:spTree>
    <p:extLst>
      <p:ext uri="{BB962C8B-B14F-4D97-AF65-F5344CB8AC3E}">
        <p14:creationId xmlns:p14="http://schemas.microsoft.com/office/powerpoint/2010/main" val="1594458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Case #3</a:t>
            </a:r>
            <a:endParaRPr lang="en-US" dirty="0"/>
          </a:p>
        </p:txBody>
      </p:sp>
      <p:sp>
        <p:nvSpPr>
          <p:cNvPr id="3" name="Content Placeholder 2"/>
          <p:cNvSpPr>
            <a:spLocks noGrp="1"/>
          </p:cNvSpPr>
          <p:nvPr>
            <p:ph idx="1"/>
          </p:nvPr>
        </p:nvSpPr>
        <p:spPr>
          <a:xfrm>
            <a:off x="457200" y="838200"/>
            <a:ext cx="8305800" cy="5562600"/>
          </a:xfrm>
        </p:spPr>
        <p:txBody>
          <a:bodyPr>
            <a:normAutofit fontScale="92500" lnSpcReduction="20000"/>
          </a:bodyPr>
          <a:lstStyle/>
          <a:p>
            <a:r>
              <a:rPr lang="en-US" dirty="0"/>
              <a:t>What type of ABS does the patient have </a:t>
            </a:r>
            <a:r>
              <a:rPr lang="en-US" dirty="0" smtClean="0"/>
              <a:t>?</a:t>
            </a:r>
          </a:p>
          <a:p>
            <a:pPr lvl="1"/>
            <a:r>
              <a:rPr lang="en-US" dirty="0"/>
              <a:t>P</a:t>
            </a:r>
            <a:r>
              <a:rPr lang="en-US" dirty="0" smtClean="0"/>
              <a:t>ersistent ABS</a:t>
            </a:r>
          </a:p>
          <a:p>
            <a:pPr marL="457200" lvl="1" indent="0">
              <a:buNone/>
            </a:pPr>
            <a:endParaRPr lang="en-US" dirty="0"/>
          </a:p>
          <a:p>
            <a:r>
              <a:rPr lang="en-US" dirty="0" smtClean="0"/>
              <a:t>What is your recommendation for treatment ?</a:t>
            </a:r>
          </a:p>
          <a:p>
            <a:pPr lvl="1"/>
            <a:r>
              <a:rPr lang="en-US" dirty="0" smtClean="0"/>
              <a:t>Outpatient observation for 3 days </a:t>
            </a:r>
            <a:r>
              <a:rPr lang="en-US" dirty="0" smtClean="0">
                <a:solidFill>
                  <a:srgbClr val="0000FF"/>
                </a:solidFill>
              </a:rPr>
              <a:t>OR</a:t>
            </a:r>
          </a:p>
          <a:p>
            <a:pPr lvl="1"/>
            <a:r>
              <a:rPr lang="en-US" dirty="0" smtClean="0"/>
              <a:t>Prescribe antibiotic therapy</a:t>
            </a:r>
          </a:p>
          <a:p>
            <a:pPr marL="457200" lvl="1" indent="0">
              <a:buNone/>
            </a:pPr>
            <a:endParaRPr lang="en-US" dirty="0" smtClean="0"/>
          </a:p>
          <a:p>
            <a:r>
              <a:rPr lang="en-US" dirty="0" smtClean="0"/>
              <a:t>If antibiotics indicated, what is first line ? </a:t>
            </a:r>
          </a:p>
          <a:p>
            <a:pPr lvl="1"/>
            <a:r>
              <a:rPr lang="en-US" dirty="0" smtClean="0"/>
              <a:t>Amoxicillin +/- </a:t>
            </a:r>
            <a:r>
              <a:rPr lang="en-US" dirty="0" err="1" smtClean="0"/>
              <a:t>Clavulanate</a:t>
            </a:r>
            <a:endParaRPr lang="en-US" dirty="0" smtClean="0"/>
          </a:p>
          <a:p>
            <a:pPr lvl="1"/>
            <a:endParaRPr lang="en-US" dirty="0" smtClean="0"/>
          </a:p>
          <a:p>
            <a:r>
              <a:rPr lang="en-US" dirty="0" smtClean="0"/>
              <a:t>What are the top 3 (non-viral) pathogens responsible for her illness ?</a:t>
            </a:r>
          </a:p>
          <a:p>
            <a:pPr lvl="1" fontAlgn="t"/>
            <a:r>
              <a:rPr lang="en-US" dirty="0"/>
              <a:t>S. </a:t>
            </a:r>
            <a:r>
              <a:rPr lang="en-US" dirty="0" err="1"/>
              <a:t>pneumoniae</a:t>
            </a:r>
            <a:endParaRPr lang="en-US" dirty="0"/>
          </a:p>
          <a:p>
            <a:pPr lvl="1" fontAlgn="t"/>
            <a:r>
              <a:rPr lang="en-US" dirty="0"/>
              <a:t>H. influenza</a:t>
            </a:r>
          </a:p>
          <a:p>
            <a:pPr lvl="1" fontAlgn="t"/>
            <a:r>
              <a:rPr lang="en-US" dirty="0"/>
              <a:t>M. </a:t>
            </a:r>
            <a:r>
              <a:rPr lang="en-US" dirty="0" err="1" smtClean="0"/>
              <a:t>catarrhalis</a:t>
            </a:r>
            <a:endParaRPr lang="en-US" dirty="0" smtClean="0"/>
          </a:p>
          <a:p>
            <a:pPr marL="0" indent="0">
              <a:buNone/>
            </a:pPr>
            <a:endParaRPr lang="en-US" dirty="0"/>
          </a:p>
        </p:txBody>
      </p:sp>
    </p:spTree>
    <p:extLst>
      <p:ext uri="{BB962C8B-B14F-4D97-AF65-F5344CB8AC3E}">
        <p14:creationId xmlns:p14="http://schemas.microsoft.com/office/powerpoint/2010/main" val="35170135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US" sz="4400" dirty="0" smtClean="0"/>
              <a:t>To Treat or not to treat ABS ?</a:t>
            </a:r>
            <a:endParaRPr lang="en-US" sz="4400" dirty="0"/>
          </a:p>
        </p:txBody>
      </p:sp>
      <p:sp>
        <p:nvSpPr>
          <p:cNvPr id="3" name="Content Placeholder 2"/>
          <p:cNvSpPr>
            <a:spLocks noGrp="1"/>
          </p:cNvSpPr>
          <p:nvPr>
            <p:ph idx="1"/>
          </p:nvPr>
        </p:nvSpPr>
        <p:spPr>
          <a:xfrm>
            <a:off x="457200" y="3581400"/>
            <a:ext cx="8229600" cy="3124200"/>
          </a:xfrm>
        </p:spPr>
        <p:txBody>
          <a:bodyPr>
            <a:normAutofit fontScale="77500" lnSpcReduction="20000"/>
          </a:bodyPr>
          <a:lstStyle/>
          <a:p>
            <a:r>
              <a:rPr lang="en-US" sz="2300" dirty="0" smtClean="0"/>
              <a:t>In </a:t>
            </a:r>
            <a:r>
              <a:rPr lang="en-US" sz="2300" dirty="0" smtClean="0">
                <a:solidFill>
                  <a:srgbClr val="0000FF"/>
                </a:solidFill>
              </a:rPr>
              <a:t>severe ABS,</a:t>
            </a:r>
            <a:r>
              <a:rPr lang="en-US" sz="2300" dirty="0" smtClean="0"/>
              <a:t> a temp </a:t>
            </a:r>
            <a:r>
              <a:rPr lang="en-US" sz="2300" u="sng" dirty="0"/>
              <a:t>&gt;</a:t>
            </a:r>
            <a:r>
              <a:rPr lang="en-US" sz="2300" dirty="0"/>
              <a:t>39°C and purulent discharge for </a:t>
            </a:r>
            <a:r>
              <a:rPr lang="en-US" sz="2300" u="sng" dirty="0"/>
              <a:t>&gt;</a:t>
            </a:r>
            <a:r>
              <a:rPr lang="en-US" sz="2300" dirty="0"/>
              <a:t>3 consecutive </a:t>
            </a:r>
            <a:r>
              <a:rPr lang="en-US" sz="2300" dirty="0" smtClean="0"/>
              <a:t>days likely indicates bacterial infection</a:t>
            </a:r>
            <a:endParaRPr lang="en-US" sz="2300" dirty="0"/>
          </a:p>
          <a:p>
            <a:r>
              <a:rPr lang="en-US" sz="2300" dirty="0" smtClean="0"/>
              <a:t>In </a:t>
            </a:r>
            <a:r>
              <a:rPr lang="en-US" sz="2300" dirty="0" smtClean="0">
                <a:solidFill>
                  <a:srgbClr val="0000FF"/>
                </a:solidFill>
              </a:rPr>
              <a:t>worsening ABS</a:t>
            </a:r>
            <a:r>
              <a:rPr lang="en-US" sz="2300" dirty="0" smtClean="0"/>
              <a:t>, biphasic course not </a:t>
            </a:r>
            <a:r>
              <a:rPr lang="en-US" sz="2300" dirty="0"/>
              <a:t>consistent with steady improvement seen in viral </a:t>
            </a:r>
            <a:r>
              <a:rPr lang="en-US" sz="2300" dirty="0" smtClean="0"/>
              <a:t>URI</a:t>
            </a:r>
          </a:p>
          <a:p>
            <a:r>
              <a:rPr lang="en-US" sz="2300" dirty="0" smtClean="0"/>
              <a:t>In </a:t>
            </a:r>
            <a:r>
              <a:rPr lang="en-US" sz="2300" dirty="0" smtClean="0">
                <a:solidFill>
                  <a:srgbClr val="0000FF"/>
                </a:solidFill>
              </a:rPr>
              <a:t>uncomplicated persistent ABS</a:t>
            </a:r>
            <a:r>
              <a:rPr lang="en-US" sz="2300" dirty="0" smtClean="0"/>
              <a:t>, </a:t>
            </a:r>
            <a:r>
              <a:rPr lang="en-US" sz="2300" dirty="0"/>
              <a:t>consider on case by case basis with parents </a:t>
            </a:r>
            <a:r>
              <a:rPr lang="en-US" sz="2300" dirty="0" smtClean="0"/>
              <a:t>weighing </a:t>
            </a:r>
            <a:r>
              <a:rPr lang="en-US" sz="2300" dirty="0"/>
              <a:t>symptom severity, recent antibiotic use, cost of antibiotics, </a:t>
            </a:r>
            <a:r>
              <a:rPr lang="en-US" sz="2300" dirty="0" smtClean="0"/>
              <a:t>ease of administration </a:t>
            </a:r>
          </a:p>
          <a:p>
            <a:pPr lvl="1"/>
            <a:r>
              <a:rPr lang="en-US" sz="2100" dirty="0" smtClean="0"/>
              <a:t>Symptoms can improve on their own</a:t>
            </a:r>
          </a:p>
          <a:p>
            <a:pPr lvl="1"/>
            <a:r>
              <a:rPr lang="en-US" sz="2100" dirty="0" smtClean="0"/>
              <a:t>Risk of </a:t>
            </a:r>
            <a:r>
              <a:rPr lang="en-US" sz="2100" dirty="0" err="1" smtClean="0"/>
              <a:t>suppurative</a:t>
            </a:r>
            <a:r>
              <a:rPr lang="en-US" sz="2100" dirty="0" smtClean="0"/>
              <a:t> complication is low</a:t>
            </a:r>
          </a:p>
          <a:p>
            <a:pPr lvl="1"/>
            <a:r>
              <a:rPr lang="en-US" sz="2100" dirty="0" smtClean="0"/>
              <a:t>Benefits </a:t>
            </a:r>
            <a:r>
              <a:rPr lang="en-US" sz="2100" dirty="0" err="1" smtClean="0"/>
              <a:t>vs</a:t>
            </a:r>
            <a:r>
              <a:rPr lang="en-US" sz="2100" dirty="0" smtClean="0"/>
              <a:t> Risk of antibiotic (side effects: diarrhea, rash)</a:t>
            </a:r>
          </a:p>
        </p:txBody>
      </p:sp>
      <p:graphicFrame>
        <p:nvGraphicFramePr>
          <p:cNvPr id="4" name="Table 3"/>
          <p:cNvGraphicFramePr>
            <a:graphicFrameLocks noGrp="1"/>
          </p:cNvGraphicFramePr>
          <p:nvPr>
            <p:extLst>
              <p:ext uri="{D42A27DB-BD31-4B8C-83A1-F6EECF244321}">
                <p14:modId xmlns:p14="http://schemas.microsoft.com/office/powerpoint/2010/main" val="2167558174"/>
              </p:ext>
            </p:extLst>
          </p:nvPr>
        </p:nvGraphicFramePr>
        <p:xfrm>
          <a:off x="457200" y="838200"/>
          <a:ext cx="8305801" cy="2661920"/>
        </p:xfrm>
        <a:graphic>
          <a:graphicData uri="http://schemas.openxmlformats.org/drawingml/2006/table">
            <a:tbl>
              <a:tblPr firstRow="1" bandRow="1">
                <a:tableStyleId>{69C7853C-536D-4A76-A0AE-DD22124D55A5}</a:tableStyleId>
              </a:tblPr>
              <a:tblGrid>
                <a:gridCol w="3048000"/>
                <a:gridCol w="1219200"/>
                <a:gridCol w="1371600"/>
                <a:gridCol w="2667001"/>
              </a:tblGrid>
              <a:tr h="370840">
                <a:tc>
                  <a:txBody>
                    <a:bodyPr/>
                    <a:lstStyle/>
                    <a:p>
                      <a:r>
                        <a:rPr lang="en-US" dirty="0" smtClean="0"/>
                        <a:t>Clinical Presentation</a:t>
                      </a:r>
                      <a:endParaRPr lang="en-US" dirty="0"/>
                    </a:p>
                  </a:txBody>
                  <a:tcPr/>
                </a:tc>
                <a:tc>
                  <a:txBody>
                    <a:bodyPr/>
                    <a:lstStyle/>
                    <a:p>
                      <a:r>
                        <a:rPr lang="en-US" dirty="0" smtClean="0"/>
                        <a:t>Severe</a:t>
                      </a:r>
                      <a:endParaRPr lang="en-US" dirty="0"/>
                    </a:p>
                  </a:txBody>
                  <a:tcPr/>
                </a:tc>
                <a:tc>
                  <a:txBody>
                    <a:bodyPr/>
                    <a:lstStyle/>
                    <a:p>
                      <a:r>
                        <a:rPr lang="en-US" dirty="0" smtClean="0"/>
                        <a:t>Worsening</a:t>
                      </a:r>
                      <a:endParaRPr lang="en-US" dirty="0"/>
                    </a:p>
                  </a:txBody>
                  <a:tcPr/>
                </a:tc>
                <a:tc>
                  <a:txBody>
                    <a:bodyPr/>
                    <a:lstStyle/>
                    <a:p>
                      <a:r>
                        <a:rPr lang="en-US" dirty="0" smtClean="0"/>
                        <a:t>Persistent</a:t>
                      </a:r>
                      <a:endParaRPr lang="en-US" dirty="0"/>
                    </a:p>
                  </a:txBody>
                  <a:tcPr/>
                </a:tc>
              </a:tr>
              <a:tr h="370840">
                <a:tc>
                  <a:txBody>
                    <a:bodyPr/>
                    <a:lstStyle/>
                    <a:p>
                      <a:r>
                        <a:rPr lang="en-US" sz="1600" dirty="0" smtClean="0"/>
                        <a:t>Uncomplicated ABS</a:t>
                      </a:r>
                      <a:r>
                        <a:rPr lang="en-US" sz="1600" baseline="0" dirty="0" smtClean="0"/>
                        <a:t> only</a:t>
                      </a:r>
                      <a:endParaRPr lang="en-US" sz="1600" dirty="0"/>
                    </a:p>
                  </a:txBody>
                  <a:tcPr/>
                </a:tc>
                <a:tc>
                  <a:txBody>
                    <a:bodyPr/>
                    <a:lstStyle/>
                    <a:p>
                      <a:r>
                        <a:rPr lang="en-US" sz="1600" dirty="0" smtClean="0"/>
                        <a:t>Antibiotics</a:t>
                      </a:r>
                      <a:endParaRPr lang="en-US" sz="1600" dirty="0"/>
                    </a:p>
                  </a:txBody>
                  <a:tcPr/>
                </a:tc>
                <a:tc>
                  <a:txBody>
                    <a:bodyPr/>
                    <a:lstStyle/>
                    <a:p>
                      <a:r>
                        <a:rPr lang="en-US" sz="1600" dirty="0" smtClean="0"/>
                        <a:t>Antibiotics</a:t>
                      </a:r>
                      <a:endParaRPr lang="en-US" sz="1600" dirty="0"/>
                    </a:p>
                  </a:txBody>
                  <a:tcPr/>
                </a:tc>
                <a:tc>
                  <a:txBody>
                    <a:bodyPr/>
                    <a:lstStyle/>
                    <a:p>
                      <a:r>
                        <a:rPr lang="en-US" sz="1600" dirty="0" smtClean="0"/>
                        <a:t>Antibiotics</a:t>
                      </a:r>
                      <a:r>
                        <a:rPr lang="en-US" sz="1600" baseline="0" dirty="0" smtClean="0"/>
                        <a:t> </a:t>
                      </a:r>
                      <a:r>
                        <a:rPr lang="en-US" sz="1600" dirty="0" smtClean="0"/>
                        <a:t>or observation for 3 more days</a:t>
                      </a:r>
                      <a:endParaRPr lang="en-US" sz="1600" dirty="0"/>
                    </a:p>
                  </a:txBody>
                  <a:tcPr/>
                </a:tc>
              </a:tr>
              <a:tr h="370840">
                <a:tc>
                  <a:txBody>
                    <a:bodyPr/>
                    <a:lstStyle/>
                    <a:p>
                      <a:r>
                        <a:rPr lang="en-US" sz="1600" dirty="0" smtClean="0"/>
                        <a:t>ABS</a:t>
                      </a:r>
                      <a:r>
                        <a:rPr lang="en-US" sz="1600" baseline="0" dirty="0" smtClean="0"/>
                        <a:t> with complications</a:t>
                      </a:r>
                      <a:endParaRPr lang="en-US" sz="1600" dirty="0"/>
                    </a:p>
                  </a:txBody>
                  <a:tcPr/>
                </a:tc>
                <a:tc>
                  <a:txBody>
                    <a:bodyPr/>
                    <a:lstStyle/>
                    <a:p>
                      <a:r>
                        <a:rPr lang="en-US" sz="1600" dirty="0" smtClean="0"/>
                        <a:t>Antibiotics</a:t>
                      </a:r>
                      <a:endParaRPr lang="en-US" sz="1600" dirty="0"/>
                    </a:p>
                  </a:txBody>
                  <a:tcPr/>
                </a:tc>
                <a:tc>
                  <a:txBody>
                    <a:bodyPr/>
                    <a:lstStyle/>
                    <a:p>
                      <a:r>
                        <a:rPr lang="en-US" sz="1600" dirty="0" smtClean="0"/>
                        <a:t>Antibiotics</a:t>
                      </a:r>
                      <a:endParaRPr lang="en-US" sz="1600" dirty="0"/>
                    </a:p>
                  </a:txBody>
                  <a:tcPr/>
                </a:tc>
                <a:tc>
                  <a:txBody>
                    <a:bodyPr/>
                    <a:lstStyle/>
                    <a:p>
                      <a:r>
                        <a:rPr lang="en-US" sz="1600" dirty="0" smtClean="0"/>
                        <a:t>Antibiotics</a:t>
                      </a:r>
                      <a:endParaRPr lang="en-US" sz="1600" dirty="0"/>
                    </a:p>
                  </a:txBody>
                  <a:tcPr/>
                </a:tc>
              </a:tr>
              <a:tr h="370840">
                <a:tc>
                  <a:txBody>
                    <a:bodyPr/>
                    <a:lstStyle/>
                    <a:p>
                      <a:r>
                        <a:rPr lang="en-US" sz="1600" dirty="0" smtClean="0"/>
                        <a:t>ABS with coexisting bacterial</a:t>
                      </a:r>
                      <a:r>
                        <a:rPr lang="en-US" sz="1600" baseline="0" dirty="0" smtClean="0"/>
                        <a:t> infection*, chronic disease**, treated in the past 4 weeks</a:t>
                      </a:r>
                      <a:endParaRPr lang="en-US" sz="1600" dirty="0"/>
                    </a:p>
                  </a:txBody>
                  <a:tcPr/>
                </a:tc>
                <a:tc>
                  <a:txBody>
                    <a:bodyPr/>
                    <a:lstStyle/>
                    <a:p>
                      <a:r>
                        <a:rPr lang="en-US" sz="1600" dirty="0" smtClean="0"/>
                        <a:t>Antibiotics</a:t>
                      </a:r>
                      <a:endParaRPr lang="en-US" sz="1600" dirty="0"/>
                    </a:p>
                  </a:txBody>
                  <a:tcPr/>
                </a:tc>
                <a:tc>
                  <a:txBody>
                    <a:bodyPr/>
                    <a:lstStyle/>
                    <a:p>
                      <a:r>
                        <a:rPr lang="en-US" sz="1600" dirty="0" smtClean="0"/>
                        <a:t>Antibiotics</a:t>
                      </a:r>
                      <a:endParaRPr lang="en-US" sz="1600" dirty="0"/>
                    </a:p>
                  </a:txBody>
                  <a:tcPr/>
                </a:tc>
                <a:tc>
                  <a:txBody>
                    <a:bodyPr/>
                    <a:lstStyle/>
                    <a:p>
                      <a:r>
                        <a:rPr lang="en-US" sz="1600" dirty="0" smtClean="0"/>
                        <a:t>Antibiotics</a:t>
                      </a:r>
                      <a:endParaRPr lang="en-US" sz="1600" dirty="0"/>
                    </a:p>
                  </a:txBody>
                  <a:tcPr/>
                </a:tc>
              </a:tr>
              <a:tr h="370840">
                <a:tc gridSpan="4">
                  <a:txBody>
                    <a:bodyPr/>
                    <a:lstStyle/>
                    <a:p>
                      <a:r>
                        <a:rPr lang="en-US" sz="1400" dirty="0" smtClean="0"/>
                        <a:t>*AOM, PNA,</a:t>
                      </a:r>
                      <a:r>
                        <a:rPr lang="en-US" sz="1400" baseline="0" dirty="0" smtClean="0"/>
                        <a:t> adenitis, GAS pharyngitis. **asthma, cystic fibrosis, immunodeficiency, previous sinus surgery</a:t>
                      </a:r>
                      <a:endParaRPr lang="en-US" sz="14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Tree>
    <p:extLst>
      <p:ext uri="{BB962C8B-B14F-4D97-AF65-F5344CB8AC3E}">
        <p14:creationId xmlns:p14="http://schemas.microsoft.com/office/powerpoint/2010/main" val="5098898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62000"/>
          </a:xfrm>
        </p:spPr>
        <p:txBody>
          <a:bodyPr>
            <a:normAutofit fontScale="90000"/>
          </a:bodyPr>
          <a:lstStyle/>
          <a:p>
            <a:r>
              <a:rPr lang="en-US" dirty="0" smtClean="0"/>
              <a:t>1</a:t>
            </a:r>
            <a:r>
              <a:rPr lang="en-US" baseline="30000" dirty="0" smtClean="0"/>
              <a:t>st</a:t>
            </a:r>
            <a:r>
              <a:rPr lang="en-US" dirty="0" smtClean="0"/>
              <a:t> line treatment</a:t>
            </a:r>
            <a:endParaRPr lang="en-US" dirty="0"/>
          </a:p>
        </p:txBody>
      </p:sp>
      <p:sp>
        <p:nvSpPr>
          <p:cNvPr id="8" name="Content Placeholder 7"/>
          <p:cNvSpPr>
            <a:spLocks noGrp="1"/>
          </p:cNvSpPr>
          <p:nvPr>
            <p:ph idx="1"/>
          </p:nvPr>
        </p:nvSpPr>
        <p:spPr>
          <a:xfrm>
            <a:off x="609600" y="3505200"/>
            <a:ext cx="7924800" cy="1295400"/>
          </a:xfrm>
        </p:spPr>
        <p:txBody>
          <a:bodyPr>
            <a:normAutofit fontScale="70000" lnSpcReduction="20000"/>
          </a:bodyPr>
          <a:lstStyle/>
          <a:p>
            <a:pPr marL="0" indent="0" algn="ctr">
              <a:buNone/>
            </a:pPr>
            <a:r>
              <a:rPr lang="en-US" sz="2900" b="1" u="sng" dirty="0" smtClean="0">
                <a:solidFill>
                  <a:schemeClr val="tx1"/>
                </a:solidFill>
              </a:rPr>
              <a:t>Treatment Length</a:t>
            </a:r>
          </a:p>
          <a:p>
            <a:r>
              <a:rPr lang="en-US" dirty="0" smtClean="0">
                <a:solidFill>
                  <a:schemeClr val="tx1"/>
                </a:solidFill>
              </a:rPr>
              <a:t>10-14 days or </a:t>
            </a:r>
          </a:p>
          <a:p>
            <a:r>
              <a:rPr lang="en-US" dirty="0" smtClean="0">
                <a:solidFill>
                  <a:schemeClr val="tx1"/>
                </a:solidFill>
              </a:rPr>
              <a:t>7 additional days after the day the symptoms resolved</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14730553"/>
              </p:ext>
            </p:extLst>
          </p:nvPr>
        </p:nvGraphicFramePr>
        <p:xfrm>
          <a:off x="609600" y="914401"/>
          <a:ext cx="7924800" cy="2515332"/>
        </p:xfrm>
        <a:graphic>
          <a:graphicData uri="http://schemas.openxmlformats.org/drawingml/2006/table">
            <a:tbl>
              <a:tblPr firstRow="1" bandRow="1">
                <a:tableStyleId>{FABFCF23-3B69-468F-B69F-88F6DE6A72F2}</a:tableStyleId>
              </a:tblPr>
              <a:tblGrid>
                <a:gridCol w="2641600"/>
                <a:gridCol w="2641600"/>
                <a:gridCol w="2641600"/>
              </a:tblGrid>
              <a:tr h="700308">
                <a:tc>
                  <a:txBody>
                    <a:bodyPr/>
                    <a:lstStyle/>
                    <a:p>
                      <a:r>
                        <a:rPr lang="en-US" sz="2000" dirty="0" smtClean="0"/>
                        <a:t>Amoxicillin +/- </a:t>
                      </a:r>
                      <a:r>
                        <a:rPr lang="en-US" sz="2000" dirty="0" err="1" smtClean="0"/>
                        <a:t>clavulanate</a:t>
                      </a:r>
                      <a:endParaRPr lang="en-US" sz="2000" dirty="0"/>
                    </a:p>
                  </a:txBody>
                  <a:tcPr/>
                </a:tc>
                <a:tc>
                  <a:txBody>
                    <a:bodyPr/>
                    <a:lstStyle/>
                    <a:p>
                      <a:r>
                        <a:rPr lang="en-US" sz="2000" dirty="0" smtClean="0"/>
                        <a:t>45 mg/kg/day</a:t>
                      </a:r>
                      <a:r>
                        <a:rPr lang="en-US" sz="2000" baseline="0" dirty="0" smtClean="0"/>
                        <a:t> divided in 2 doses</a:t>
                      </a:r>
                      <a:endParaRPr lang="en-US" sz="2000" dirty="0"/>
                    </a:p>
                  </a:txBody>
                  <a:tcPr/>
                </a:tc>
                <a:tc>
                  <a:txBody>
                    <a:bodyPr/>
                    <a:lstStyle/>
                    <a:p>
                      <a:r>
                        <a:rPr lang="en-US" sz="2000" dirty="0" smtClean="0"/>
                        <a:t>90 mg/kg/day divided</a:t>
                      </a:r>
                      <a:r>
                        <a:rPr lang="en-US" sz="2000" baseline="0" dirty="0" smtClean="0"/>
                        <a:t> in 2 doses</a:t>
                      </a:r>
                      <a:endParaRPr lang="en-US" sz="2000" dirty="0"/>
                    </a:p>
                  </a:txBody>
                  <a:tcPr/>
                </a:tc>
              </a:tr>
              <a:tr h="421647">
                <a:tc>
                  <a:txBody>
                    <a:bodyPr/>
                    <a:lstStyle/>
                    <a:p>
                      <a:r>
                        <a:rPr lang="en-US" sz="1800" dirty="0" smtClean="0"/>
                        <a:t>Age</a:t>
                      </a:r>
                    </a:p>
                  </a:txBody>
                  <a:tcPr/>
                </a:tc>
                <a:tc>
                  <a:txBody>
                    <a:bodyPr/>
                    <a:lstStyle/>
                    <a:p>
                      <a:pPr algn="ctr"/>
                      <a:r>
                        <a:rPr lang="en-US" sz="1800" u="sng" dirty="0" smtClean="0"/>
                        <a:t>&gt;</a:t>
                      </a:r>
                      <a:r>
                        <a:rPr lang="en-US" sz="1800" baseline="0" dirty="0" smtClean="0"/>
                        <a:t> 2 </a:t>
                      </a:r>
                      <a:r>
                        <a:rPr lang="en-US" sz="1800" baseline="0" dirty="0" err="1" smtClean="0"/>
                        <a:t>yo</a:t>
                      </a:r>
                      <a:endParaRPr lang="en-US" sz="1800" baseline="0" dirty="0" smtClean="0"/>
                    </a:p>
                  </a:txBody>
                  <a:tcPr/>
                </a:tc>
                <a:tc>
                  <a:txBody>
                    <a:bodyPr/>
                    <a:lstStyle/>
                    <a:p>
                      <a:pPr algn="ctr"/>
                      <a:r>
                        <a:rPr lang="en-US" sz="1800" dirty="0" smtClean="0"/>
                        <a:t>&lt;2</a:t>
                      </a:r>
                      <a:r>
                        <a:rPr lang="en-US" sz="1800" baseline="0" dirty="0" smtClean="0"/>
                        <a:t> </a:t>
                      </a:r>
                      <a:r>
                        <a:rPr lang="en-US" sz="1800" baseline="0" dirty="0" err="1" smtClean="0"/>
                        <a:t>yo</a:t>
                      </a:r>
                      <a:endParaRPr lang="en-US" sz="1800" baseline="0" dirty="0" smtClean="0"/>
                    </a:p>
                  </a:txBody>
                  <a:tcPr/>
                </a:tc>
              </a:tr>
              <a:tr h="451669">
                <a:tc>
                  <a:txBody>
                    <a:bodyPr/>
                    <a:lstStyle/>
                    <a:p>
                      <a:r>
                        <a:rPr lang="en-US" sz="1800" dirty="0" smtClean="0"/>
                        <a:t>Severity</a:t>
                      </a:r>
                      <a:endParaRPr lang="en-US" sz="1800" dirty="0"/>
                    </a:p>
                  </a:txBody>
                  <a:tcPr/>
                </a:tc>
                <a:tc>
                  <a:txBody>
                    <a:bodyPr/>
                    <a:lstStyle/>
                    <a:p>
                      <a:pPr algn="ctr"/>
                      <a:r>
                        <a:rPr lang="en-US" sz="1800" dirty="0" smtClean="0"/>
                        <a:t>Mild-Moderate</a:t>
                      </a:r>
                      <a:endParaRPr lang="en-US" sz="1800" dirty="0"/>
                    </a:p>
                  </a:txBody>
                  <a:tcPr/>
                </a:tc>
                <a:tc>
                  <a:txBody>
                    <a:bodyPr/>
                    <a:lstStyle/>
                    <a:p>
                      <a:pPr algn="ctr"/>
                      <a:r>
                        <a:rPr lang="en-US" sz="1800" dirty="0" smtClean="0"/>
                        <a:t>Moderate-severe</a:t>
                      </a:r>
                      <a:endParaRPr lang="en-US" sz="1800" dirty="0"/>
                    </a:p>
                  </a:txBody>
                  <a:tcPr/>
                </a:tc>
              </a:tr>
              <a:tr h="470488">
                <a:tc>
                  <a:txBody>
                    <a:bodyPr/>
                    <a:lstStyle/>
                    <a:p>
                      <a:r>
                        <a:rPr lang="en-US" sz="1800" dirty="0" smtClean="0"/>
                        <a:t>Daycare</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r>
              <a:tr h="470488">
                <a:tc>
                  <a:txBody>
                    <a:bodyPr/>
                    <a:lstStyle/>
                    <a:p>
                      <a:r>
                        <a:rPr lang="en-US" sz="1800" dirty="0" smtClean="0"/>
                        <a:t>Treated in last 4 </a:t>
                      </a:r>
                      <a:r>
                        <a:rPr lang="en-US" sz="1800" dirty="0" err="1" smtClean="0"/>
                        <a:t>wks</a:t>
                      </a:r>
                      <a:r>
                        <a:rPr lang="en-US" sz="1800" dirty="0" smtClean="0"/>
                        <a:t>? </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r>
            </a:tbl>
          </a:graphicData>
        </a:graphic>
      </p:graphicFrame>
      <p:sp>
        <p:nvSpPr>
          <p:cNvPr id="10" name="TextBox 9"/>
          <p:cNvSpPr txBox="1"/>
          <p:nvPr/>
        </p:nvSpPr>
        <p:spPr>
          <a:xfrm>
            <a:off x="762000" y="4876800"/>
            <a:ext cx="7696200" cy="1661993"/>
          </a:xfrm>
          <a:prstGeom prst="rect">
            <a:avLst/>
          </a:prstGeom>
          <a:noFill/>
        </p:spPr>
        <p:txBody>
          <a:bodyPr wrap="square" rtlCol="0">
            <a:spAutoFit/>
          </a:bodyPr>
          <a:lstStyle/>
          <a:p>
            <a:pPr algn="ctr"/>
            <a:r>
              <a:rPr lang="en-US" b="1" u="sng" dirty="0" smtClean="0"/>
              <a:t>Susceptibility and Resistance</a:t>
            </a:r>
          </a:p>
          <a:p>
            <a:endParaRPr lang="en-US" dirty="0"/>
          </a:p>
          <a:p>
            <a:pPr marL="285750" indent="-285750">
              <a:buFont typeface="Arial"/>
              <a:buChar char="•"/>
            </a:pPr>
            <a:r>
              <a:rPr lang="en-US" sz="1600" dirty="0" smtClean="0"/>
              <a:t>10-50% of S. </a:t>
            </a:r>
            <a:r>
              <a:rPr lang="en-US" sz="1600" dirty="0" err="1" smtClean="0"/>
              <a:t>pneumoniae</a:t>
            </a:r>
            <a:r>
              <a:rPr lang="en-US" sz="1600" dirty="0" smtClean="0"/>
              <a:t> are </a:t>
            </a:r>
            <a:r>
              <a:rPr lang="en-US" sz="1600" dirty="0" err="1" smtClean="0"/>
              <a:t>nonsusceptible</a:t>
            </a:r>
            <a:r>
              <a:rPr lang="en-US" sz="1600" dirty="0" smtClean="0"/>
              <a:t> to penicillin</a:t>
            </a:r>
          </a:p>
          <a:p>
            <a:endParaRPr lang="en-US" sz="1600" dirty="0" smtClean="0"/>
          </a:p>
          <a:p>
            <a:pPr marL="285750" indent="-285750">
              <a:buFont typeface="Arial"/>
              <a:buChar char="•"/>
            </a:pPr>
            <a:r>
              <a:rPr lang="en-US" sz="1600" dirty="0" smtClean="0"/>
              <a:t>10-40% of H. </a:t>
            </a:r>
            <a:r>
              <a:rPr lang="en-US" sz="1600" dirty="0" err="1" smtClean="0"/>
              <a:t>influenzae</a:t>
            </a:r>
            <a:r>
              <a:rPr lang="en-US" sz="1600" dirty="0" smtClean="0"/>
              <a:t> and ~100% of M. </a:t>
            </a:r>
            <a:r>
              <a:rPr lang="en-US" sz="1600" dirty="0" err="1" smtClean="0"/>
              <a:t>catarrhalis</a:t>
            </a:r>
            <a:r>
              <a:rPr lang="en-US" sz="1600" dirty="0" smtClean="0"/>
              <a:t> are B-lactamase positive </a:t>
            </a:r>
            <a:endParaRPr lang="en-US" sz="1600" dirty="0"/>
          </a:p>
        </p:txBody>
      </p:sp>
    </p:spTree>
    <p:extLst>
      <p:ext uri="{BB962C8B-B14F-4D97-AF65-F5344CB8AC3E}">
        <p14:creationId xmlns:p14="http://schemas.microsoft.com/office/powerpoint/2010/main" val="18191087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0"/>
            <a:ext cx="8229600" cy="838200"/>
          </a:xfrm>
        </p:spPr>
        <p:txBody>
          <a:bodyPr/>
          <a:lstStyle/>
          <a:p>
            <a:r>
              <a:rPr lang="en-US" dirty="0" smtClean="0"/>
              <a:t>Special considerations</a:t>
            </a:r>
            <a:endParaRPr lang="en-US" dirty="0"/>
          </a:p>
        </p:txBody>
      </p:sp>
      <p:sp>
        <p:nvSpPr>
          <p:cNvPr id="5" name="Content Placeholder 2"/>
          <p:cNvSpPr>
            <a:spLocks noGrp="1"/>
          </p:cNvSpPr>
          <p:nvPr>
            <p:ph idx="1"/>
          </p:nvPr>
        </p:nvSpPr>
        <p:spPr>
          <a:xfrm>
            <a:off x="457200" y="1066800"/>
            <a:ext cx="8229600" cy="5257800"/>
          </a:xfrm>
        </p:spPr>
        <p:txBody>
          <a:bodyPr>
            <a:normAutofit lnSpcReduction="10000"/>
          </a:bodyPr>
          <a:lstStyle/>
          <a:p>
            <a:r>
              <a:rPr lang="en-US" dirty="0" smtClean="0"/>
              <a:t>Ceftriaxone </a:t>
            </a:r>
            <a:r>
              <a:rPr lang="en-US" dirty="0"/>
              <a:t>IV or </a:t>
            </a:r>
            <a:r>
              <a:rPr lang="en-US" dirty="0" smtClean="0"/>
              <a:t>IM (50 mg/kg dose) </a:t>
            </a:r>
          </a:p>
          <a:p>
            <a:pPr lvl="1"/>
            <a:r>
              <a:rPr lang="en-US" dirty="0" smtClean="0"/>
              <a:t>Can’t tolerate PO or vomiting </a:t>
            </a:r>
          </a:p>
          <a:p>
            <a:pPr lvl="1"/>
            <a:r>
              <a:rPr lang="en-US" dirty="0" smtClean="0"/>
              <a:t>All 3 pathogens have susceptibility of 95-100%</a:t>
            </a:r>
          </a:p>
          <a:p>
            <a:pPr lvl="1"/>
            <a:r>
              <a:rPr lang="en-US" dirty="0" smtClean="0"/>
              <a:t>Can complete course with oral antibiotics if improvement seen at 24 hour. If not, continue parenteral therapy</a:t>
            </a:r>
          </a:p>
          <a:p>
            <a:r>
              <a:rPr lang="en-US" dirty="0" err="1" smtClean="0"/>
              <a:t>Cefdinir</a:t>
            </a:r>
            <a:r>
              <a:rPr lang="en-US" dirty="0"/>
              <a:t>, </a:t>
            </a:r>
            <a:r>
              <a:rPr lang="en-US" dirty="0" smtClean="0"/>
              <a:t>Cefuroxime</a:t>
            </a:r>
            <a:r>
              <a:rPr lang="en-US" dirty="0"/>
              <a:t>, </a:t>
            </a:r>
            <a:r>
              <a:rPr lang="en-US" dirty="0" err="1" smtClean="0"/>
              <a:t>Cefpodoxime</a:t>
            </a:r>
            <a:endParaRPr lang="en-US" dirty="0"/>
          </a:p>
          <a:p>
            <a:pPr lvl="1"/>
            <a:r>
              <a:rPr lang="en-US" dirty="0" smtClean="0"/>
              <a:t>Late/Delayed/Type I hypersensitivity to PCN</a:t>
            </a:r>
          </a:p>
          <a:p>
            <a:pPr lvl="1"/>
            <a:r>
              <a:rPr lang="en-US" dirty="0" smtClean="0"/>
              <a:t>S. </a:t>
            </a:r>
            <a:r>
              <a:rPr lang="en-US" dirty="0" err="1" smtClean="0"/>
              <a:t>pneumoniae</a:t>
            </a:r>
            <a:r>
              <a:rPr lang="en-US" dirty="0" smtClean="0"/>
              <a:t> has 60-75% susceptibility</a:t>
            </a:r>
          </a:p>
          <a:p>
            <a:pPr lvl="1"/>
            <a:r>
              <a:rPr lang="en-US" dirty="0" smtClean="0"/>
              <a:t>H. </a:t>
            </a:r>
            <a:r>
              <a:rPr lang="en-US" dirty="0" err="1" smtClean="0"/>
              <a:t>influenzae</a:t>
            </a:r>
            <a:r>
              <a:rPr lang="en-US" dirty="0" smtClean="0"/>
              <a:t> has 85-100% susceptibility</a:t>
            </a:r>
          </a:p>
          <a:p>
            <a:r>
              <a:rPr lang="en-US" dirty="0" smtClean="0"/>
              <a:t>In patients &lt;2 </a:t>
            </a:r>
            <a:r>
              <a:rPr lang="en-US" dirty="0" err="1" smtClean="0"/>
              <a:t>yo</a:t>
            </a:r>
            <a:r>
              <a:rPr lang="en-US" dirty="0" smtClean="0"/>
              <a:t> </a:t>
            </a:r>
            <a:r>
              <a:rPr lang="en-US" dirty="0" smtClean="0">
                <a:solidFill>
                  <a:srgbClr val="FF0000"/>
                </a:solidFill>
              </a:rPr>
              <a:t>and</a:t>
            </a:r>
            <a:r>
              <a:rPr lang="en-US" dirty="0" smtClean="0"/>
              <a:t> type I hypersensitive, can use</a:t>
            </a:r>
          </a:p>
          <a:p>
            <a:pPr lvl="1"/>
            <a:r>
              <a:rPr lang="en-US" dirty="0"/>
              <a:t>Clindamycin or Linezolid with </a:t>
            </a:r>
            <a:r>
              <a:rPr lang="en-US" dirty="0" err="1"/>
              <a:t>Cefixime</a:t>
            </a:r>
            <a:endParaRPr lang="en-US" dirty="0"/>
          </a:p>
          <a:p>
            <a:pPr lvl="1"/>
            <a:r>
              <a:rPr lang="en-US" dirty="0" smtClean="0"/>
              <a:t>Levofloxacin</a:t>
            </a:r>
          </a:p>
          <a:p>
            <a:pPr lvl="1"/>
            <a:endParaRPr lang="en-US" dirty="0" smtClean="0"/>
          </a:p>
          <a:p>
            <a:pPr lvl="1"/>
            <a:endParaRPr lang="en-US" dirty="0"/>
          </a:p>
        </p:txBody>
      </p:sp>
    </p:spTree>
    <p:extLst>
      <p:ext uri="{BB962C8B-B14F-4D97-AF65-F5344CB8AC3E}">
        <p14:creationId xmlns:p14="http://schemas.microsoft.com/office/powerpoint/2010/main" val="33670310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11624"/>
          </a:xfrm>
        </p:spPr>
        <p:txBody>
          <a:bodyPr>
            <a:noAutofit/>
          </a:bodyPr>
          <a:lstStyle/>
          <a:p>
            <a:pPr>
              <a:lnSpc>
                <a:spcPct val="97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600" b="1" dirty="0">
                <a:latin typeface="Arial" charset="0"/>
              </a:rPr>
              <a:t>Antimicrobial Agents Used in the Treatment of Sinusitis in </a:t>
            </a:r>
            <a:r>
              <a:rPr lang="en-GB" sz="3600" b="1" dirty="0" smtClean="0">
                <a:latin typeface="Arial" charset="0"/>
              </a:rPr>
              <a:t>Children</a:t>
            </a:r>
            <a:endParaRPr lang="en-GB" sz="3600" b="1" dirty="0">
              <a:latin typeface="Arial" charset="0"/>
            </a:endParaRPr>
          </a:p>
        </p:txBody>
      </p:sp>
      <p:pic>
        <p:nvPicPr>
          <p:cNvPr id="4" name="Picture 3" descr="Image"/>
          <p:cNvPicPr>
            <a:picLocks noChangeAspect="1"/>
          </p:cNvPicPr>
          <p:nvPr/>
        </p:nvPicPr>
        <p:blipFill>
          <a:blip r:embed="rId2" cstate="print"/>
          <a:stretch>
            <a:fillRect/>
          </a:stretch>
        </p:blipFill>
        <p:spPr>
          <a:xfrm>
            <a:off x="76200" y="1371600"/>
            <a:ext cx="8915400" cy="3446528"/>
          </a:xfrm>
          <a:prstGeom prst="rect">
            <a:avLst/>
          </a:prstGeom>
        </p:spPr>
      </p:pic>
      <p:sp>
        <p:nvSpPr>
          <p:cNvPr id="5" name="TextBox 4"/>
          <p:cNvSpPr txBox="1"/>
          <p:nvPr/>
        </p:nvSpPr>
        <p:spPr>
          <a:xfrm>
            <a:off x="152401" y="4876800"/>
            <a:ext cx="8839200" cy="1754327"/>
          </a:xfrm>
          <a:prstGeom prst="rect">
            <a:avLst/>
          </a:prstGeom>
          <a:noFill/>
        </p:spPr>
        <p:txBody>
          <a:bodyPr wrap="square" rtlCol="0">
            <a:spAutoFit/>
          </a:bodyPr>
          <a:lstStyle/>
          <a:p>
            <a:r>
              <a:rPr lang="en-US" dirty="0" smtClean="0"/>
              <a:t>If there </a:t>
            </a:r>
            <a:r>
              <a:rPr lang="en-US" dirty="0"/>
              <a:t>is </a:t>
            </a:r>
            <a:r>
              <a:rPr lang="en-US" dirty="0">
                <a:solidFill>
                  <a:srgbClr val="FF0000"/>
                </a:solidFill>
              </a:rPr>
              <a:t>worsening symptoms </a:t>
            </a:r>
            <a:r>
              <a:rPr lang="en-US" dirty="0"/>
              <a:t>or </a:t>
            </a:r>
            <a:r>
              <a:rPr lang="en-US" dirty="0">
                <a:solidFill>
                  <a:srgbClr val="FF0000"/>
                </a:solidFill>
              </a:rPr>
              <a:t>failure to improve </a:t>
            </a:r>
            <a:r>
              <a:rPr lang="en-US" dirty="0"/>
              <a:t>within </a:t>
            </a:r>
            <a:r>
              <a:rPr lang="en-US" dirty="0">
                <a:solidFill>
                  <a:srgbClr val="008000"/>
                </a:solidFill>
              </a:rPr>
              <a:t>72 </a:t>
            </a:r>
            <a:r>
              <a:rPr lang="en-US" dirty="0" smtClean="0">
                <a:solidFill>
                  <a:srgbClr val="008000"/>
                </a:solidFill>
              </a:rPr>
              <a:t>hours</a:t>
            </a:r>
            <a:r>
              <a:rPr lang="en-US" dirty="0" smtClean="0"/>
              <a:t>…</a:t>
            </a:r>
          </a:p>
          <a:p>
            <a:pPr marL="342900" indent="-342900">
              <a:buAutoNum type="arabicPeriod"/>
            </a:pPr>
            <a:r>
              <a:rPr lang="en-US" dirty="0" smtClean="0"/>
              <a:t>Reassess patient</a:t>
            </a:r>
          </a:p>
          <a:p>
            <a:pPr marL="342900" indent="-342900">
              <a:buAutoNum type="arabicPeriod"/>
            </a:pPr>
            <a:r>
              <a:rPr lang="en-US" dirty="0" smtClean="0"/>
              <a:t>Confirm diagnosis of ABS</a:t>
            </a:r>
          </a:p>
          <a:p>
            <a:pPr marL="342900" indent="-342900">
              <a:buAutoNum type="arabicPeriod"/>
            </a:pPr>
            <a:r>
              <a:rPr lang="en-US" dirty="0" smtClean="0"/>
              <a:t>Start antibiotics if patient was being observed or</a:t>
            </a:r>
          </a:p>
          <a:p>
            <a:pPr marL="342900" indent="-342900">
              <a:buAutoNum type="arabicPeriod"/>
            </a:pPr>
            <a:r>
              <a:rPr lang="en-US" dirty="0" smtClean="0"/>
              <a:t>Change antibiotics if patient already being treated with antibiotics </a:t>
            </a:r>
            <a:endParaRPr lang="en-US" dirty="0"/>
          </a:p>
          <a:p>
            <a:endParaRPr lang="en-US" dirty="0"/>
          </a:p>
        </p:txBody>
      </p:sp>
    </p:spTree>
    <p:extLst>
      <p:ext uri="{BB962C8B-B14F-4D97-AF65-F5344CB8AC3E}">
        <p14:creationId xmlns:p14="http://schemas.microsoft.com/office/powerpoint/2010/main" val="826774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t>Adjuvant Therapy</a:t>
            </a:r>
            <a:endParaRPr lang="en-US" dirty="0"/>
          </a:p>
        </p:txBody>
      </p:sp>
      <p:pic>
        <p:nvPicPr>
          <p:cNvPr id="4" name="Picture 3"/>
          <p:cNvPicPr>
            <a:picLocks noChangeAspect="1"/>
          </p:cNvPicPr>
          <p:nvPr/>
        </p:nvPicPr>
        <p:blipFill>
          <a:blip r:embed="rId3"/>
          <a:stretch>
            <a:fillRect/>
          </a:stretch>
        </p:blipFill>
        <p:spPr>
          <a:xfrm>
            <a:off x="5867400" y="2209800"/>
            <a:ext cx="1562100" cy="2255439"/>
          </a:xfrm>
          <a:prstGeom prst="rect">
            <a:avLst/>
          </a:prstGeom>
        </p:spPr>
      </p:pic>
      <p:sp>
        <p:nvSpPr>
          <p:cNvPr id="5" name="TextBox 4"/>
          <p:cNvSpPr txBox="1"/>
          <p:nvPr/>
        </p:nvSpPr>
        <p:spPr>
          <a:xfrm>
            <a:off x="4814083" y="1143000"/>
            <a:ext cx="3464811" cy="830997"/>
          </a:xfrm>
          <a:prstGeom prst="rect">
            <a:avLst/>
          </a:prstGeom>
          <a:noFill/>
        </p:spPr>
        <p:txBody>
          <a:bodyPr wrap="none" rtlCol="0">
            <a:spAutoFit/>
          </a:bodyPr>
          <a:lstStyle/>
          <a:p>
            <a:pPr algn="ctr"/>
            <a:r>
              <a:rPr lang="en-US" sz="1600" u="sng" dirty="0" smtClean="0"/>
              <a:t>Intranasal glucocorticoids</a:t>
            </a:r>
          </a:p>
          <a:p>
            <a:pPr algn="ctr"/>
            <a:r>
              <a:rPr lang="en-US" sz="1600" dirty="0" smtClean="0"/>
              <a:t>Significant improvement in adults</a:t>
            </a:r>
          </a:p>
          <a:p>
            <a:pPr algn="ctr"/>
            <a:r>
              <a:rPr lang="en-US" sz="1600" dirty="0" smtClean="0"/>
              <a:t>No good RCT’s in children</a:t>
            </a:r>
            <a:endParaRPr lang="en-US" sz="1600" dirty="0"/>
          </a:p>
        </p:txBody>
      </p:sp>
      <p:pic>
        <p:nvPicPr>
          <p:cNvPr id="6" name="Picture 5"/>
          <p:cNvPicPr>
            <a:picLocks noChangeAspect="1"/>
          </p:cNvPicPr>
          <p:nvPr/>
        </p:nvPicPr>
        <p:blipFill>
          <a:blip r:embed="rId4"/>
          <a:stretch>
            <a:fillRect/>
          </a:stretch>
        </p:blipFill>
        <p:spPr>
          <a:xfrm>
            <a:off x="1143000" y="990600"/>
            <a:ext cx="1676400" cy="1257300"/>
          </a:xfrm>
          <a:prstGeom prst="rect">
            <a:avLst/>
          </a:prstGeom>
        </p:spPr>
      </p:pic>
      <p:sp>
        <p:nvSpPr>
          <p:cNvPr id="7" name="TextBox 6"/>
          <p:cNvSpPr txBox="1"/>
          <p:nvPr/>
        </p:nvSpPr>
        <p:spPr>
          <a:xfrm>
            <a:off x="26978" y="2362200"/>
            <a:ext cx="4240222" cy="1077218"/>
          </a:xfrm>
          <a:prstGeom prst="rect">
            <a:avLst/>
          </a:prstGeom>
          <a:noFill/>
        </p:spPr>
        <p:txBody>
          <a:bodyPr wrap="square" rtlCol="0">
            <a:spAutoFit/>
          </a:bodyPr>
          <a:lstStyle/>
          <a:p>
            <a:pPr algn="ctr"/>
            <a:r>
              <a:rPr lang="en-US" sz="1600" u="sng" dirty="0" smtClean="0"/>
              <a:t>Nasal saline irrigation</a:t>
            </a:r>
          </a:p>
          <a:p>
            <a:pPr algn="ctr"/>
            <a:r>
              <a:rPr lang="en-US" sz="1600" dirty="0" smtClean="0"/>
              <a:t>1 study showed improvement in nasal airflow c/w patient treated with antibiotics and decongestants only</a:t>
            </a:r>
            <a:endParaRPr lang="en-US" sz="1600" dirty="0"/>
          </a:p>
        </p:txBody>
      </p:sp>
      <p:pic>
        <p:nvPicPr>
          <p:cNvPr id="9" name="Picture 8"/>
          <p:cNvPicPr>
            <a:picLocks noChangeAspect="1"/>
          </p:cNvPicPr>
          <p:nvPr/>
        </p:nvPicPr>
        <p:blipFill rotWithShape="1">
          <a:blip r:embed="rId5"/>
          <a:srcRect l="36251" t="2884" r="35634" b="9577"/>
          <a:stretch/>
        </p:blipFill>
        <p:spPr>
          <a:xfrm>
            <a:off x="2514600" y="4229100"/>
            <a:ext cx="878347" cy="2279076"/>
          </a:xfrm>
          <a:prstGeom prst="rect">
            <a:avLst/>
          </a:prstGeom>
        </p:spPr>
      </p:pic>
      <p:pic>
        <p:nvPicPr>
          <p:cNvPr id="10" name="Picture 9"/>
          <p:cNvPicPr>
            <a:picLocks noChangeAspect="1"/>
          </p:cNvPicPr>
          <p:nvPr/>
        </p:nvPicPr>
        <p:blipFill rotWithShape="1">
          <a:blip r:embed="rId6"/>
          <a:srcRect l="31473" r="31339"/>
          <a:stretch/>
        </p:blipFill>
        <p:spPr>
          <a:xfrm>
            <a:off x="1447800" y="3695700"/>
            <a:ext cx="1056389" cy="2857500"/>
          </a:xfrm>
          <a:prstGeom prst="rect">
            <a:avLst/>
          </a:prstGeom>
        </p:spPr>
      </p:pic>
      <p:sp>
        <p:nvSpPr>
          <p:cNvPr id="11" name="TextBox 10"/>
          <p:cNvSpPr txBox="1"/>
          <p:nvPr/>
        </p:nvSpPr>
        <p:spPr>
          <a:xfrm>
            <a:off x="3402107" y="4953000"/>
            <a:ext cx="5714425" cy="861774"/>
          </a:xfrm>
          <a:prstGeom prst="rect">
            <a:avLst/>
          </a:prstGeom>
          <a:noFill/>
        </p:spPr>
        <p:txBody>
          <a:bodyPr wrap="none" rtlCol="0">
            <a:spAutoFit/>
          </a:bodyPr>
          <a:lstStyle/>
          <a:p>
            <a:pPr algn="ctr"/>
            <a:r>
              <a:rPr lang="en-US" u="sng" dirty="0" smtClean="0"/>
              <a:t>Decongestant, Mucolytic, Antihistamine</a:t>
            </a:r>
          </a:p>
          <a:p>
            <a:r>
              <a:rPr lang="en-US" sz="1600" dirty="0" smtClean="0"/>
              <a:t>Data insufficient </a:t>
            </a:r>
          </a:p>
          <a:p>
            <a:r>
              <a:rPr lang="en-US" sz="1600" dirty="0" smtClean="0"/>
              <a:t>Antihistamines should not be used as primary </a:t>
            </a:r>
            <a:r>
              <a:rPr lang="en-US" sz="1600" dirty="0" err="1" smtClean="0"/>
              <a:t>tx</a:t>
            </a:r>
            <a:r>
              <a:rPr lang="en-US" sz="1600" dirty="0" smtClean="0"/>
              <a:t> for ABS</a:t>
            </a:r>
            <a:endParaRPr lang="en-US" sz="1600" dirty="0"/>
          </a:p>
        </p:txBody>
      </p:sp>
    </p:spTree>
    <p:extLst>
      <p:ext uri="{BB962C8B-B14F-4D97-AF65-F5344CB8AC3E}">
        <p14:creationId xmlns:p14="http://schemas.microsoft.com/office/powerpoint/2010/main" val="16203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smtClean="0"/>
              <a:t>Describe clinical criteria for Diagnosis of Acute Bacterial Sinusitis (ABS)</a:t>
            </a:r>
          </a:p>
          <a:p>
            <a:r>
              <a:rPr lang="en-US" dirty="0" smtClean="0"/>
              <a:t>Understand the pathophysiology and complications of ABS </a:t>
            </a:r>
            <a:endParaRPr lang="en-US" dirty="0"/>
          </a:p>
          <a:p>
            <a:r>
              <a:rPr lang="en-US" dirty="0"/>
              <a:t>Learn to recognize ABS in order to initiate prompt treatment</a:t>
            </a:r>
          </a:p>
          <a:p>
            <a:r>
              <a:rPr lang="en-US" dirty="0" smtClean="0"/>
              <a:t>Discuss treatment options for ABS</a:t>
            </a:r>
          </a:p>
          <a:p>
            <a:r>
              <a:rPr lang="en-US" dirty="0" smtClean="0"/>
              <a:t>Review current guidelines</a:t>
            </a:r>
          </a:p>
        </p:txBody>
      </p:sp>
    </p:spTree>
    <p:extLst>
      <p:ext uri="{BB962C8B-B14F-4D97-AF65-F5344CB8AC3E}">
        <p14:creationId xmlns:p14="http://schemas.microsoft.com/office/powerpoint/2010/main" val="2496970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Conclusion</a:t>
            </a:r>
            <a:endParaRPr lang="en-US" dirty="0"/>
          </a:p>
        </p:txBody>
      </p:sp>
      <p:sp>
        <p:nvSpPr>
          <p:cNvPr id="3" name="Content Placeholder 2"/>
          <p:cNvSpPr>
            <a:spLocks noGrp="1"/>
          </p:cNvSpPr>
          <p:nvPr>
            <p:ph idx="1"/>
          </p:nvPr>
        </p:nvSpPr>
        <p:spPr>
          <a:xfrm>
            <a:off x="457200" y="990600"/>
            <a:ext cx="8229600" cy="5867400"/>
          </a:xfrm>
        </p:spPr>
        <p:txBody>
          <a:bodyPr>
            <a:normAutofit fontScale="55000" lnSpcReduction="20000"/>
          </a:bodyPr>
          <a:lstStyle/>
          <a:p>
            <a:r>
              <a:rPr lang="en-US" sz="3400" dirty="0" smtClean="0"/>
              <a:t>Acute bacterial </a:t>
            </a:r>
            <a:r>
              <a:rPr lang="en-US" sz="3400" dirty="0"/>
              <a:t>sinusitis in children </a:t>
            </a:r>
            <a:r>
              <a:rPr lang="en-US" sz="3400" dirty="0" smtClean="0"/>
              <a:t>commonly follows </a:t>
            </a:r>
            <a:r>
              <a:rPr lang="en-US" sz="3400" dirty="0"/>
              <a:t>a viral upper respiratory infection.</a:t>
            </a:r>
          </a:p>
          <a:p>
            <a:r>
              <a:rPr lang="en-US" sz="3400" dirty="0"/>
              <a:t>Sinusitis in children has </a:t>
            </a:r>
            <a:r>
              <a:rPr lang="en-US" sz="3400" dirty="0">
                <a:solidFill>
                  <a:srgbClr val="008000"/>
                </a:solidFill>
              </a:rPr>
              <a:t>three predictable </a:t>
            </a:r>
            <a:r>
              <a:rPr lang="en-US" sz="3400" dirty="0"/>
              <a:t>patterns of presentation: persistent, severe, and worsening symptoms.</a:t>
            </a:r>
          </a:p>
          <a:p>
            <a:r>
              <a:rPr lang="en-US" sz="3400" dirty="0"/>
              <a:t>The diagnosis of acute bacterial sinusitis should be made on the </a:t>
            </a:r>
            <a:r>
              <a:rPr lang="en-US" sz="3400" dirty="0">
                <a:solidFill>
                  <a:srgbClr val="008000"/>
                </a:solidFill>
              </a:rPr>
              <a:t>basis of the </a:t>
            </a:r>
            <a:r>
              <a:rPr lang="en-US" sz="3400" dirty="0" smtClean="0">
                <a:solidFill>
                  <a:srgbClr val="008000"/>
                </a:solidFill>
              </a:rPr>
              <a:t>history </a:t>
            </a:r>
            <a:r>
              <a:rPr lang="en-US" sz="3400" dirty="0" smtClean="0"/>
              <a:t>per clinical guidelines provided, </a:t>
            </a:r>
            <a:r>
              <a:rPr lang="en-US" sz="3400" dirty="0"/>
              <a:t>generally without the use of imaging studies</a:t>
            </a:r>
            <a:r>
              <a:rPr lang="en-US" sz="3400" dirty="0" smtClean="0"/>
              <a:t>.</a:t>
            </a:r>
          </a:p>
          <a:p>
            <a:r>
              <a:rPr lang="en-GB" sz="3400" dirty="0">
                <a:solidFill>
                  <a:srgbClr val="008000"/>
                </a:solidFill>
              </a:rPr>
              <a:t>Although the optimal duration of therapy is not known, a course of 10 to 14 days is adequate in most </a:t>
            </a:r>
            <a:r>
              <a:rPr lang="en-GB" sz="3400" dirty="0" smtClean="0">
                <a:solidFill>
                  <a:srgbClr val="008000"/>
                </a:solidFill>
              </a:rPr>
              <a:t>patients.</a:t>
            </a:r>
          </a:p>
          <a:p>
            <a:r>
              <a:rPr lang="en-US" sz="3400" dirty="0" smtClean="0">
                <a:solidFill>
                  <a:srgbClr val="008000"/>
                </a:solidFill>
              </a:rPr>
              <a:t>Amoxicillin+/- </a:t>
            </a:r>
            <a:r>
              <a:rPr lang="en-US" sz="3400" dirty="0" err="1" smtClean="0">
                <a:solidFill>
                  <a:srgbClr val="008000"/>
                </a:solidFill>
              </a:rPr>
              <a:t>clavulanate</a:t>
            </a:r>
            <a:r>
              <a:rPr lang="en-US" sz="3400" dirty="0" smtClean="0">
                <a:solidFill>
                  <a:srgbClr val="008000"/>
                </a:solidFill>
              </a:rPr>
              <a:t> </a:t>
            </a:r>
            <a:r>
              <a:rPr lang="en-US" sz="3400" dirty="0"/>
              <a:t>should be considered as the first-line treatment for sinusitis in children</a:t>
            </a:r>
            <a:r>
              <a:rPr lang="en-US" sz="3400" dirty="0" smtClean="0"/>
              <a:t>.</a:t>
            </a:r>
          </a:p>
          <a:p>
            <a:r>
              <a:rPr lang="en-US" sz="3400" dirty="0" smtClean="0"/>
              <a:t>Confounding illnesses, existence of intracranial or orbital complications, recent treatment with antibiotics within the past 1 month, and local resistance pattern are important in determining low </a:t>
            </a:r>
            <a:r>
              <a:rPr lang="en-US" sz="3400" dirty="0" err="1" smtClean="0"/>
              <a:t>vs</a:t>
            </a:r>
            <a:r>
              <a:rPr lang="en-US" sz="3400" dirty="0" smtClean="0"/>
              <a:t> high dose treatment</a:t>
            </a:r>
          </a:p>
          <a:p>
            <a:r>
              <a:rPr lang="en-GB" sz="3400" dirty="0"/>
              <a:t>Neither antihistamines nor decongestants are recommended because they are unlikely to be of benefit and may have adverse effects. </a:t>
            </a:r>
          </a:p>
        </p:txBody>
      </p:sp>
    </p:spTree>
    <p:extLst>
      <p:ext uri="{BB962C8B-B14F-4D97-AF65-F5344CB8AC3E}">
        <p14:creationId xmlns:p14="http://schemas.microsoft.com/office/powerpoint/2010/main" val="21440032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lstStyle/>
          <a:p>
            <a:r>
              <a:rPr lang="en-US" dirty="0" smtClean="0"/>
              <a:t>PREP Question</a:t>
            </a:r>
            <a:endParaRPr lang="en-US" dirty="0"/>
          </a:p>
        </p:txBody>
      </p:sp>
      <p:sp>
        <p:nvSpPr>
          <p:cNvPr id="3" name="Content Placeholder 2"/>
          <p:cNvSpPr>
            <a:spLocks noGrp="1"/>
          </p:cNvSpPr>
          <p:nvPr>
            <p:ph idx="1"/>
          </p:nvPr>
        </p:nvSpPr>
        <p:spPr>
          <a:xfrm>
            <a:off x="457200" y="1143000"/>
            <a:ext cx="8229600" cy="5410200"/>
          </a:xfrm>
        </p:spPr>
        <p:txBody>
          <a:bodyPr>
            <a:normAutofit fontScale="92500" lnSpcReduction="10000"/>
          </a:bodyPr>
          <a:lstStyle/>
          <a:p>
            <a:r>
              <a:rPr lang="en-US" dirty="0"/>
              <a:t>The mother of a 4-year-old boy brings him into your office for evaluation of nasal congestion that has persisted over the last 4 weeks. He has been previously healthy and had no fevers during the course of this complaint. His appetite and activity level are normal. He has some difficulty sleeping at night due to the stuffy nose. His growth has been normal. Physical examination reveals unilateral purulent nasal discharge that is malodorous</a:t>
            </a:r>
            <a:r>
              <a:rPr lang="en-US" dirty="0" smtClean="0"/>
              <a:t>. Of </a:t>
            </a:r>
            <a:r>
              <a:rPr lang="en-US" dirty="0"/>
              <a:t>the following, the BEST next step is</a:t>
            </a:r>
          </a:p>
          <a:p>
            <a:pPr marL="0" indent="0">
              <a:buNone/>
            </a:pPr>
            <a:r>
              <a:rPr lang="en-US" dirty="0" smtClean="0"/>
              <a:t>	A</a:t>
            </a:r>
            <a:r>
              <a:rPr lang="en-US" dirty="0"/>
              <a:t>. computed tomography of the sinuses </a:t>
            </a:r>
          </a:p>
          <a:p>
            <a:pPr marL="0" indent="0">
              <a:buNone/>
            </a:pPr>
            <a:r>
              <a:rPr lang="en-US" dirty="0" smtClean="0"/>
              <a:t>	B</a:t>
            </a:r>
            <a:r>
              <a:rPr lang="en-US" dirty="0"/>
              <a:t>. nasal irrigation with saline </a:t>
            </a:r>
            <a:endParaRPr lang="en-US" dirty="0" smtClean="0"/>
          </a:p>
          <a:p>
            <a:pPr marL="0" indent="0">
              <a:buNone/>
            </a:pPr>
            <a:r>
              <a:rPr lang="en-US" dirty="0"/>
              <a:t>	</a:t>
            </a:r>
            <a:endParaRPr lang="en-US" dirty="0" smtClean="0"/>
          </a:p>
          <a:p>
            <a:pPr marL="0" indent="0">
              <a:buNone/>
            </a:pPr>
            <a:r>
              <a:rPr lang="en-US" dirty="0"/>
              <a:t>	</a:t>
            </a:r>
            <a:r>
              <a:rPr lang="en-US" dirty="0" smtClean="0"/>
              <a:t>D</a:t>
            </a:r>
            <a:r>
              <a:rPr lang="en-US" dirty="0"/>
              <a:t>. oral antibiotics </a:t>
            </a:r>
            <a:endParaRPr lang="en-US" dirty="0" smtClean="0"/>
          </a:p>
          <a:p>
            <a:pPr marL="0" indent="0">
              <a:buNone/>
            </a:pPr>
            <a:r>
              <a:rPr lang="en-US" dirty="0"/>
              <a:t>	</a:t>
            </a:r>
            <a:r>
              <a:rPr lang="en-US" dirty="0" smtClean="0"/>
              <a:t>E</a:t>
            </a:r>
            <a:r>
              <a:rPr lang="en-US" dirty="0"/>
              <a:t>. otolaryngology referral </a:t>
            </a:r>
          </a:p>
        </p:txBody>
      </p:sp>
      <p:sp>
        <p:nvSpPr>
          <p:cNvPr id="4" name="TextBox 3"/>
          <p:cNvSpPr txBox="1"/>
          <p:nvPr/>
        </p:nvSpPr>
        <p:spPr>
          <a:xfrm>
            <a:off x="1371600" y="4876800"/>
            <a:ext cx="7543800" cy="430887"/>
          </a:xfrm>
          <a:prstGeom prst="rect">
            <a:avLst/>
          </a:prstGeom>
          <a:noFill/>
        </p:spPr>
        <p:txBody>
          <a:bodyPr wrap="square" rtlCol="0">
            <a:spAutoFit/>
          </a:bodyPr>
          <a:lstStyle/>
          <a:p>
            <a:r>
              <a:rPr lang="en-US" sz="2200" dirty="0">
                <a:solidFill>
                  <a:schemeClr val="tx1">
                    <a:lumMod val="65000"/>
                    <a:lumOff val="35000"/>
                  </a:schemeClr>
                </a:solidFill>
              </a:rPr>
              <a:t>C. nasal speculum </a:t>
            </a:r>
            <a:r>
              <a:rPr lang="en-US" sz="2200" dirty="0" smtClean="0">
                <a:solidFill>
                  <a:schemeClr val="tx1">
                    <a:lumMod val="65000"/>
                    <a:lumOff val="35000"/>
                  </a:schemeClr>
                </a:solidFill>
              </a:rPr>
              <a:t>examination</a:t>
            </a:r>
            <a:endParaRPr lang="en-US" sz="2200" dirty="0">
              <a:solidFill>
                <a:schemeClr val="tx1">
                  <a:lumMod val="65000"/>
                  <a:lumOff val="35000"/>
                </a:schemeClr>
              </a:solidFill>
            </a:endParaRPr>
          </a:p>
        </p:txBody>
      </p:sp>
    </p:spTree>
    <p:extLst>
      <p:ext uri="{BB962C8B-B14F-4D97-AF65-F5344CB8AC3E}">
        <p14:creationId xmlns:p14="http://schemas.microsoft.com/office/powerpoint/2010/main" val="113449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4"/>
                                        </p:tgtEl>
                                        <p:attrNameLst>
                                          <p:attrName>style.color</p:attrName>
                                        </p:attrNameLst>
                                      </p:cBhvr>
                                      <p:to>
                                        <p:clrVal>
                                          <a:srgbClr val="FF0000"/>
                                        </p:clrVal>
                                      </p:to>
                                    </p:set>
                                    <p:set>
                                      <p:cBhvr>
                                        <p:cTn id="7" dur="500" fill="hold"/>
                                        <p:tgtEl>
                                          <p:spTgt spid="4"/>
                                        </p:tgtEl>
                                        <p:attrNameLst>
                                          <p:attrName>fillcolor</p:attrName>
                                        </p:attrNameLst>
                                      </p:cBhvr>
                                      <p:to>
                                        <p:clrVal>
                                          <a:srgbClr val="FF0000"/>
                                        </p:clrVal>
                                      </p:to>
                                    </p:set>
                                    <p:set>
                                      <p:cBhvr>
                                        <p:cTn id="8"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r>
              <a:rPr lang="en-US" dirty="0" smtClean="0"/>
              <a:t>PREP Question</a:t>
            </a:r>
            <a:endParaRPr lang="en-US" dirty="0"/>
          </a:p>
        </p:txBody>
      </p:sp>
      <p:sp>
        <p:nvSpPr>
          <p:cNvPr id="3" name="Content Placeholder 2"/>
          <p:cNvSpPr>
            <a:spLocks noGrp="1"/>
          </p:cNvSpPr>
          <p:nvPr>
            <p:ph idx="1"/>
          </p:nvPr>
        </p:nvSpPr>
        <p:spPr>
          <a:xfrm>
            <a:off x="457200" y="1295400"/>
            <a:ext cx="8229600" cy="5105400"/>
          </a:xfrm>
        </p:spPr>
        <p:txBody>
          <a:bodyPr>
            <a:normAutofit/>
          </a:bodyPr>
          <a:lstStyle/>
          <a:p>
            <a:r>
              <a:rPr lang="en-US" dirty="0"/>
              <a:t>A 6-year-old boy who has moderate persistent asthma has experienced more frequent asthma symptoms as well as nasal congestion and headaches for the past 4 weeks. Recently, he went to the dentist because of upper tooth pain, but the dentist stated his examination findings were normal, and there was no evidence of dental caries</a:t>
            </a:r>
            <a:r>
              <a:rPr lang="en-US" dirty="0" smtClean="0"/>
              <a:t>. Of </a:t>
            </a:r>
            <a:r>
              <a:rPr lang="en-US" dirty="0"/>
              <a:t>the following, the MOST likely cause for the boy’s symptoms </a:t>
            </a:r>
            <a:r>
              <a:rPr lang="en-US" dirty="0" smtClean="0"/>
              <a:t>is</a:t>
            </a:r>
          </a:p>
          <a:p>
            <a:pPr marL="457200" lvl="1" indent="0">
              <a:buNone/>
            </a:pPr>
            <a:r>
              <a:rPr lang="en-US" dirty="0"/>
              <a:t>A. allergic </a:t>
            </a:r>
            <a:r>
              <a:rPr lang="en-US" dirty="0" smtClean="0"/>
              <a:t>rhinitis</a:t>
            </a:r>
          </a:p>
          <a:p>
            <a:pPr marL="457200" lvl="1" indent="0">
              <a:buNone/>
            </a:pPr>
            <a:endParaRPr lang="en-US" dirty="0" smtClean="0"/>
          </a:p>
          <a:p>
            <a:pPr marL="457200" lvl="1" indent="0">
              <a:buNone/>
            </a:pPr>
            <a:r>
              <a:rPr lang="en-US" dirty="0" smtClean="0"/>
              <a:t>C</a:t>
            </a:r>
            <a:r>
              <a:rPr lang="en-US" dirty="0"/>
              <a:t>. migraine headache </a:t>
            </a:r>
            <a:endParaRPr lang="en-US" dirty="0" smtClean="0"/>
          </a:p>
          <a:p>
            <a:pPr marL="457200" lvl="1" indent="0">
              <a:buNone/>
            </a:pPr>
            <a:r>
              <a:rPr lang="en-US" dirty="0" smtClean="0"/>
              <a:t>D</a:t>
            </a:r>
            <a:r>
              <a:rPr lang="en-US" dirty="0"/>
              <a:t>. </a:t>
            </a:r>
            <a:r>
              <a:rPr lang="en-US" dirty="0" err="1"/>
              <a:t>nonallergic</a:t>
            </a:r>
            <a:r>
              <a:rPr lang="en-US" dirty="0"/>
              <a:t> rhinitis </a:t>
            </a:r>
            <a:endParaRPr lang="en-US" dirty="0" smtClean="0"/>
          </a:p>
          <a:p>
            <a:pPr marL="457200" lvl="1" indent="0">
              <a:buNone/>
            </a:pPr>
            <a:r>
              <a:rPr lang="en-US" dirty="0" smtClean="0"/>
              <a:t>E</a:t>
            </a:r>
            <a:r>
              <a:rPr lang="en-US" dirty="0"/>
              <a:t>. viral upper respiratory tract infection</a:t>
            </a:r>
          </a:p>
          <a:p>
            <a:endParaRPr lang="en-US" dirty="0"/>
          </a:p>
        </p:txBody>
      </p:sp>
      <p:sp>
        <p:nvSpPr>
          <p:cNvPr id="4" name="TextBox 3"/>
          <p:cNvSpPr txBox="1"/>
          <p:nvPr/>
        </p:nvSpPr>
        <p:spPr>
          <a:xfrm>
            <a:off x="904875" y="4714875"/>
            <a:ext cx="3124200" cy="769441"/>
          </a:xfrm>
          <a:prstGeom prst="rect">
            <a:avLst/>
          </a:prstGeom>
          <a:noFill/>
        </p:spPr>
        <p:txBody>
          <a:bodyPr wrap="square" rtlCol="0">
            <a:spAutoFit/>
          </a:bodyPr>
          <a:lstStyle/>
          <a:p>
            <a:pPr marL="0" lvl="1"/>
            <a:r>
              <a:rPr lang="en-US" sz="2200" dirty="0">
                <a:solidFill>
                  <a:schemeClr val="tx1">
                    <a:lumMod val="65000"/>
                    <a:lumOff val="35000"/>
                  </a:schemeClr>
                </a:solidFill>
              </a:rPr>
              <a:t>B. bacterial sinusitis </a:t>
            </a:r>
          </a:p>
          <a:p>
            <a:endParaRPr lang="en-US" sz="2200" dirty="0">
              <a:solidFill>
                <a:srgbClr val="FF0000"/>
              </a:solidFill>
            </a:endParaRPr>
          </a:p>
        </p:txBody>
      </p:sp>
    </p:spTree>
    <p:extLst>
      <p:ext uri="{BB962C8B-B14F-4D97-AF65-F5344CB8AC3E}">
        <p14:creationId xmlns:p14="http://schemas.microsoft.com/office/powerpoint/2010/main" val="325469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4"/>
                                        </p:tgtEl>
                                        <p:attrNameLst>
                                          <p:attrName>style.color</p:attrName>
                                        </p:attrNameLst>
                                      </p:cBhvr>
                                      <p:to>
                                        <p:clrVal>
                                          <a:srgbClr val="FF0000"/>
                                        </p:clrVal>
                                      </p:to>
                                    </p:set>
                                    <p:set>
                                      <p:cBhvr>
                                        <p:cTn id="7" dur="500" fill="hold"/>
                                        <p:tgtEl>
                                          <p:spTgt spid="4"/>
                                        </p:tgtEl>
                                        <p:attrNameLst>
                                          <p:attrName>fillcolor</p:attrName>
                                        </p:attrNameLst>
                                      </p:cBhvr>
                                      <p:to>
                                        <p:clrVal>
                                          <a:srgbClr val="FF0000"/>
                                        </p:clrVal>
                                      </p:to>
                                    </p:set>
                                    <p:set>
                                      <p:cBhvr>
                                        <p:cTn id="8"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normAutofit fontScale="90000"/>
          </a:bodyPr>
          <a:lstStyle/>
          <a:p>
            <a:r>
              <a:rPr lang="en-US" dirty="0" smtClean="0"/>
              <a:t>References and Future Reading</a:t>
            </a:r>
            <a:endParaRPr lang="en-US" dirty="0"/>
          </a:p>
        </p:txBody>
      </p:sp>
      <p:sp>
        <p:nvSpPr>
          <p:cNvPr id="3" name="Content Placeholder 2"/>
          <p:cNvSpPr>
            <a:spLocks noGrp="1"/>
          </p:cNvSpPr>
          <p:nvPr>
            <p:ph idx="1"/>
          </p:nvPr>
        </p:nvSpPr>
        <p:spPr/>
        <p:txBody>
          <a:bodyPr>
            <a:noAutofit/>
          </a:bodyPr>
          <a:lstStyle/>
          <a:p>
            <a:r>
              <a:rPr lang="en-GB" sz="2000" dirty="0" err="1">
                <a:solidFill>
                  <a:srgbClr val="000000"/>
                </a:solidFill>
                <a:cs typeface="Calibri"/>
              </a:rPr>
              <a:t>DeMuri</a:t>
            </a:r>
            <a:r>
              <a:rPr lang="en-GB" sz="2000" dirty="0">
                <a:solidFill>
                  <a:srgbClr val="000000"/>
                </a:solidFill>
                <a:cs typeface="Calibri"/>
              </a:rPr>
              <a:t> GP, Wald ER. Acute Bacterial Sinusitis in Children. N </a:t>
            </a:r>
            <a:r>
              <a:rPr lang="en-GB" sz="2000" dirty="0" err="1">
                <a:solidFill>
                  <a:srgbClr val="000000"/>
                </a:solidFill>
                <a:cs typeface="Calibri"/>
              </a:rPr>
              <a:t>Engl</a:t>
            </a:r>
            <a:r>
              <a:rPr lang="en-GB" sz="2000" dirty="0">
                <a:solidFill>
                  <a:srgbClr val="000000"/>
                </a:solidFill>
                <a:cs typeface="Calibri"/>
              </a:rPr>
              <a:t> J Med 2012;367:1128-</a:t>
            </a:r>
            <a:r>
              <a:rPr lang="en-GB" sz="2000" dirty="0" smtClean="0">
                <a:solidFill>
                  <a:srgbClr val="000000"/>
                </a:solidFill>
                <a:cs typeface="Calibri"/>
              </a:rPr>
              <a:t>1134</a:t>
            </a:r>
            <a:endParaRPr lang="en-US" sz="2000" dirty="0" smtClean="0">
              <a:solidFill>
                <a:srgbClr val="000000"/>
              </a:solidFill>
              <a:cs typeface="Calibri"/>
            </a:endParaRPr>
          </a:p>
          <a:p>
            <a:r>
              <a:rPr lang="en-US" sz="2000" dirty="0">
                <a:solidFill>
                  <a:srgbClr val="000000"/>
                </a:solidFill>
              </a:rPr>
              <a:t>Wald </a:t>
            </a:r>
            <a:r>
              <a:rPr lang="en-US" sz="2000" dirty="0" smtClean="0">
                <a:solidFill>
                  <a:srgbClr val="000000"/>
                </a:solidFill>
              </a:rPr>
              <a:t>ER et al. </a:t>
            </a:r>
            <a:r>
              <a:rPr lang="en-US" sz="2000" dirty="0" smtClean="0">
                <a:solidFill>
                  <a:srgbClr val="000000"/>
                </a:solidFill>
                <a:hlinkClick r:id="rId2"/>
              </a:rPr>
              <a:t>Clinical </a:t>
            </a:r>
            <a:r>
              <a:rPr lang="en-US" sz="2000" dirty="0">
                <a:solidFill>
                  <a:srgbClr val="000000"/>
                </a:solidFill>
                <a:hlinkClick r:id="rId2"/>
              </a:rPr>
              <a:t>practice guideline for the diagnosis and management of acute bacterial sinusitis in children aged 1 to 18 years</a:t>
            </a:r>
            <a:r>
              <a:rPr lang="en-US" sz="2000" dirty="0" smtClean="0">
                <a:solidFill>
                  <a:srgbClr val="000000"/>
                </a:solidFill>
                <a:hlinkClick r:id="rId2"/>
              </a:rPr>
              <a:t>. </a:t>
            </a:r>
            <a:r>
              <a:rPr lang="en-US" sz="2000" dirty="0" smtClean="0">
                <a:solidFill>
                  <a:srgbClr val="000000"/>
                </a:solidFill>
              </a:rPr>
              <a:t>American </a:t>
            </a:r>
            <a:r>
              <a:rPr lang="en-US" sz="2000" dirty="0">
                <a:solidFill>
                  <a:srgbClr val="000000"/>
                </a:solidFill>
              </a:rPr>
              <a:t>Academy of Pediatrics</a:t>
            </a:r>
            <a:r>
              <a:rPr lang="en-US" sz="2000" dirty="0" smtClean="0">
                <a:solidFill>
                  <a:srgbClr val="000000"/>
                </a:solidFill>
              </a:rPr>
              <a:t>. Pediatrics</a:t>
            </a:r>
            <a:r>
              <a:rPr lang="en-US" sz="2000" dirty="0">
                <a:solidFill>
                  <a:srgbClr val="000000"/>
                </a:solidFill>
              </a:rPr>
              <a:t>. 2013 Jul;132(1):e262-</a:t>
            </a:r>
            <a:r>
              <a:rPr lang="en-US" sz="2000" dirty="0" smtClean="0">
                <a:solidFill>
                  <a:srgbClr val="000000"/>
                </a:solidFill>
              </a:rPr>
              <a:t>80</a:t>
            </a:r>
            <a:endParaRPr lang="en-US" sz="2000" dirty="0">
              <a:solidFill>
                <a:srgbClr val="000000"/>
              </a:solidFill>
            </a:endParaRPr>
          </a:p>
          <a:p>
            <a:r>
              <a:rPr lang="en-US" sz="2000" dirty="0" err="1" smtClean="0">
                <a:solidFill>
                  <a:srgbClr val="000000"/>
                </a:solidFill>
              </a:rPr>
              <a:t>DeMuri</a:t>
            </a:r>
            <a:r>
              <a:rPr lang="en-US" sz="2000" dirty="0" smtClean="0">
                <a:solidFill>
                  <a:srgbClr val="000000"/>
                </a:solidFill>
              </a:rPr>
              <a:t> GP and Wald ER. </a:t>
            </a:r>
            <a:r>
              <a:rPr lang="fr-FR" sz="2000" dirty="0" err="1">
                <a:solidFill>
                  <a:srgbClr val="000000"/>
                </a:solidFill>
              </a:rPr>
              <a:t>Pediatr</a:t>
            </a:r>
            <a:r>
              <a:rPr lang="fr-FR" sz="2000" dirty="0">
                <a:solidFill>
                  <a:srgbClr val="000000"/>
                </a:solidFill>
              </a:rPr>
              <a:t> </a:t>
            </a:r>
            <a:r>
              <a:rPr lang="fr-FR" sz="2000" dirty="0" err="1">
                <a:solidFill>
                  <a:srgbClr val="000000"/>
                </a:solidFill>
              </a:rPr>
              <a:t>Rev</a:t>
            </a:r>
            <a:r>
              <a:rPr lang="fr-FR" sz="2000" dirty="0">
                <a:solidFill>
                  <a:srgbClr val="000000"/>
                </a:solidFill>
              </a:rPr>
              <a:t>. 2013 Oct;34(10):429-37; </a:t>
            </a:r>
            <a:endParaRPr lang="en-US" sz="2000" dirty="0">
              <a:solidFill>
                <a:srgbClr val="000000"/>
              </a:solidFill>
            </a:endParaRPr>
          </a:p>
        </p:txBody>
      </p:sp>
    </p:spTree>
    <p:extLst>
      <p:ext uri="{BB962C8B-B14F-4D97-AF65-F5344CB8AC3E}">
        <p14:creationId xmlns:p14="http://schemas.microsoft.com/office/powerpoint/2010/main" val="1417817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#1</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4 </a:t>
            </a:r>
            <a:r>
              <a:rPr lang="en-US" dirty="0" err="1" smtClean="0"/>
              <a:t>yo</a:t>
            </a:r>
            <a:r>
              <a:rPr lang="en-US" dirty="0" smtClean="0"/>
              <a:t> girl presents to the clinic with rhinorrhea and daytime cough for the past 2 weeks. She has been afebrile but has had decreased appetite and energy level. She has no sick contacts at home but does attend daycare. Physical exam revealed clear rhinorrhea and cough. Otherwise, the remainder of the exam was unremarkable. </a:t>
            </a:r>
          </a:p>
          <a:p>
            <a:r>
              <a:rPr lang="en-US" dirty="0" smtClean="0"/>
              <a:t>What is the diagnosis based on clinical presenting symptoms ?</a:t>
            </a:r>
          </a:p>
        </p:txBody>
      </p:sp>
    </p:spTree>
    <p:extLst>
      <p:ext uri="{BB962C8B-B14F-4D97-AF65-F5344CB8AC3E}">
        <p14:creationId xmlns:p14="http://schemas.microsoft.com/office/powerpoint/2010/main" val="2814140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Viral URI</a:t>
            </a:r>
            <a:endParaRPr lang="en-US" dirty="0"/>
          </a:p>
        </p:txBody>
      </p:sp>
      <p:sp>
        <p:nvSpPr>
          <p:cNvPr id="3" name="Content Placeholder 2"/>
          <p:cNvSpPr>
            <a:spLocks noGrp="1"/>
          </p:cNvSpPr>
          <p:nvPr>
            <p:ph idx="1"/>
          </p:nvPr>
        </p:nvSpPr>
        <p:spPr>
          <a:xfrm>
            <a:off x="457200" y="1600200"/>
            <a:ext cx="8229600" cy="4648200"/>
          </a:xfrm>
        </p:spPr>
        <p:txBody>
          <a:bodyPr>
            <a:normAutofit lnSpcReduction="10000"/>
          </a:bodyPr>
          <a:lstStyle/>
          <a:p>
            <a:r>
              <a:rPr lang="en-US" dirty="0" smtClean="0"/>
              <a:t>Nasal obstruction and discharge +/- sore throat</a:t>
            </a:r>
          </a:p>
          <a:p>
            <a:r>
              <a:rPr lang="en-US" dirty="0" smtClean="0"/>
              <a:t>Clear, watery discharge becomes thick and </a:t>
            </a:r>
            <a:r>
              <a:rPr lang="en-US" dirty="0" err="1" smtClean="0"/>
              <a:t>mucoid</a:t>
            </a:r>
            <a:r>
              <a:rPr lang="en-US" dirty="0" smtClean="0"/>
              <a:t>, then colored and opaque</a:t>
            </a:r>
          </a:p>
          <a:p>
            <a:r>
              <a:rPr lang="en-US" dirty="0" smtClean="0"/>
              <a:t>Hoarseness and cough</a:t>
            </a:r>
          </a:p>
          <a:p>
            <a:r>
              <a:rPr lang="en-US" dirty="0" smtClean="0"/>
              <a:t>Fever more common in children </a:t>
            </a:r>
            <a:r>
              <a:rPr lang="en-US" u="sng" dirty="0" smtClean="0"/>
              <a:t>&lt;</a:t>
            </a:r>
            <a:r>
              <a:rPr lang="en-US" dirty="0" smtClean="0"/>
              <a:t>8 </a:t>
            </a:r>
            <a:r>
              <a:rPr lang="en-US" dirty="0" err="1" smtClean="0"/>
              <a:t>yo</a:t>
            </a:r>
            <a:endParaRPr lang="en-US" dirty="0" smtClean="0"/>
          </a:p>
          <a:p>
            <a:pPr lvl="1"/>
            <a:r>
              <a:rPr lang="en-US" dirty="0" smtClean="0"/>
              <a:t>Resolves in 1 to 2 days</a:t>
            </a:r>
          </a:p>
          <a:p>
            <a:r>
              <a:rPr lang="en-US" dirty="0" smtClean="0"/>
              <a:t>Clinical course lasts 5-10 days</a:t>
            </a:r>
          </a:p>
          <a:p>
            <a:pPr lvl="1"/>
            <a:r>
              <a:rPr lang="en-US" dirty="0" smtClean="0"/>
              <a:t>Symptoms peak day 3 to 5</a:t>
            </a:r>
          </a:p>
          <a:p>
            <a:r>
              <a:rPr lang="en-US" dirty="0" smtClean="0"/>
              <a:t>&lt;10% have symptoms for &gt;10 days</a:t>
            </a:r>
            <a:endParaRPr lang="en-US" dirty="0"/>
          </a:p>
        </p:txBody>
      </p:sp>
    </p:spTree>
    <p:extLst>
      <p:ext uri="{BB962C8B-B14F-4D97-AF65-F5344CB8AC3E}">
        <p14:creationId xmlns:p14="http://schemas.microsoft.com/office/powerpoint/2010/main" val="3266926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r>
              <a:rPr lang="en-US" dirty="0" smtClean="0"/>
              <a:t>Acute Bacterial Sinusitis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68203556"/>
              </p:ext>
            </p:extLst>
          </p:nvPr>
        </p:nvGraphicFramePr>
        <p:xfrm>
          <a:off x="533400" y="3111238"/>
          <a:ext cx="8077201" cy="3214799"/>
        </p:xfrm>
        <a:graphic>
          <a:graphicData uri="http://schemas.openxmlformats.org/drawingml/2006/table">
            <a:tbl>
              <a:tblPr firstRow="1" bandRow="1">
                <a:tableStyleId>{69C7853C-536D-4A76-A0AE-DD22124D55A5}</a:tableStyleId>
              </a:tblPr>
              <a:tblGrid>
                <a:gridCol w="1371600"/>
                <a:gridCol w="2209800"/>
                <a:gridCol w="2209800"/>
                <a:gridCol w="2286001"/>
              </a:tblGrid>
              <a:tr h="351360">
                <a:tc>
                  <a:txBody>
                    <a:bodyPr/>
                    <a:lstStyle/>
                    <a:p>
                      <a:pPr algn="ctr"/>
                      <a:r>
                        <a:rPr lang="en-US" dirty="0" smtClean="0"/>
                        <a:t>Course</a:t>
                      </a:r>
                      <a:endParaRPr lang="en-US" dirty="0"/>
                    </a:p>
                  </a:txBody>
                  <a:tcPr anchor="ctr"/>
                </a:tc>
                <a:tc>
                  <a:txBody>
                    <a:bodyPr/>
                    <a:lstStyle/>
                    <a:p>
                      <a:pPr algn="ctr"/>
                      <a:r>
                        <a:rPr lang="en-US" dirty="0" smtClean="0"/>
                        <a:t>Persistent Illness</a:t>
                      </a:r>
                      <a:endParaRPr lang="en-US" dirty="0"/>
                    </a:p>
                  </a:txBody>
                  <a:tcPr anchor="ctr"/>
                </a:tc>
                <a:tc>
                  <a:txBody>
                    <a:bodyPr/>
                    <a:lstStyle/>
                    <a:p>
                      <a:pPr algn="ctr"/>
                      <a:r>
                        <a:rPr lang="en-US" dirty="0" smtClean="0"/>
                        <a:t>Severe Onset</a:t>
                      </a:r>
                      <a:endParaRPr lang="en-US" dirty="0"/>
                    </a:p>
                  </a:txBody>
                  <a:tcPr anchor="ctr"/>
                </a:tc>
                <a:tc>
                  <a:txBody>
                    <a:bodyPr/>
                    <a:lstStyle/>
                    <a:p>
                      <a:pPr algn="ctr"/>
                      <a:r>
                        <a:rPr lang="en-US" dirty="0" smtClean="0"/>
                        <a:t>Worsening Course</a:t>
                      </a:r>
                    </a:p>
                  </a:txBody>
                  <a:tcPr anchor="ctr"/>
                </a:tc>
              </a:tr>
              <a:tr h="2195997">
                <a:tc>
                  <a:txBody>
                    <a:bodyPr/>
                    <a:lstStyle/>
                    <a:p>
                      <a:pPr algn="ctr"/>
                      <a:r>
                        <a:rPr lang="en-US" sz="1700" baseline="0" dirty="0" smtClean="0"/>
                        <a:t>Length</a:t>
                      </a:r>
                    </a:p>
                    <a:p>
                      <a:pPr algn="ctr"/>
                      <a:endParaRPr lang="en-US" sz="1700" baseline="0" dirty="0" smtClean="0"/>
                    </a:p>
                    <a:p>
                      <a:pPr algn="ctr"/>
                      <a:r>
                        <a:rPr lang="en-US" sz="1700" baseline="0" dirty="0" smtClean="0"/>
                        <a:t>Presenting symptoms</a:t>
                      </a:r>
                    </a:p>
                  </a:txBody>
                  <a:tcPr/>
                </a:tc>
                <a:tc>
                  <a:txBody>
                    <a:bodyPr/>
                    <a:lstStyle/>
                    <a:p>
                      <a:r>
                        <a:rPr lang="en-US" sz="1700" dirty="0" smtClean="0"/>
                        <a:t>10-30</a:t>
                      </a:r>
                      <a:r>
                        <a:rPr lang="en-US" sz="1700" baseline="0" dirty="0" smtClean="0"/>
                        <a:t> days</a:t>
                      </a:r>
                    </a:p>
                    <a:p>
                      <a:endParaRPr lang="en-US" sz="1700" baseline="0" dirty="0" smtClean="0"/>
                    </a:p>
                    <a:p>
                      <a:r>
                        <a:rPr lang="en-US" sz="1700" baseline="0" dirty="0" smtClean="0"/>
                        <a:t>Nonspecific rhinorrhea </a:t>
                      </a:r>
                    </a:p>
                    <a:p>
                      <a:pPr marL="0" marR="0" indent="0" algn="l" defTabSz="914400" rtl="0" eaLnBrk="1" fontAlgn="auto" latinLnBrk="0" hangingPunct="1">
                        <a:lnSpc>
                          <a:spcPct val="100000"/>
                        </a:lnSpc>
                        <a:spcBef>
                          <a:spcPts val="0"/>
                        </a:spcBef>
                        <a:spcAft>
                          <a:spcPts val="0"/>
                        </a:spcAft>
                        <a:buClrTx/>
                        <a:buSzTx/>
                        <a:buFontTx/>
                        <a:buNone/>
                        <a:tabLst/>
                        <a:defRPr/>
                      </a:pPr>
                      <a:r>
                        <a:rPr lang="en-US" sz="1700" baseline="0" dirty="0" smtClean="0"/>
                        <a:t>or Low grade fever</a:t>
                      </a:r>
                    </a:p>
                    <a:p>
                      <a:r>
                        <a:rPr lang="en-US" sz="1700" baseline="0" dirty="0" smtClean="0"/>
                        <a:t>or Cough</a:t>
                      </a:r>
                    </a:p>
                    <a:p>
                      <a:endParaRPr lang="en-US" sz="1700" baseline="0" dirty="0" smtClean="0"/>
                    </a:p>
                    <a:p>
                      <a:pPr algn="ctr"/>
                      <a:r>
                        <a:rPr lang="en-US" sz="1700" baseline="0" dirty="0" smtClean="0"/>
                        <a:t>*no improvement*</a:t>
                      </a:r>
                    </a:p>
                  </a:txBody>
                  <a:tcPr/>
                </a:tc>
                <a:tc>
                  <a:txBody>
                    <a:bodyPr/>
                    <a:lstStyle/>
                    <a:p>
                      <a:r>
                        <a:rPr lang="en-US" sz="1700" u="sng" baseline="0" dirty="0" smtClean="0"/>
                        <a:t>&gt;</a:t>
                      </a:r>
                      <a:r>
                        <a:rPr lang="en-US" sz="1700" baseline="0" dirty="0" smtClean="0"/>
                        <a:t>3 consecutive days</a:t>
                      </a:r>
                    </a:p>
                    <a:p>
                      <a:endParaRPr lang="en-US" sz="17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700" baseline="0" dirty="0" smtClean="0"/>
                        <a:t>Purulent rhinorrhea</a:t>
                      </a:r>
                    </a:p>
                    <a:p>
                      <a:pPr marL="0" marR="0" indent="0" algn="l" defTabSz="914400" rtl="0" eaLnBrk="1" fontAlgn="auto" latinLnBrk="0" hangingPunct="1">
                        <a:lnSpc>
                          <a:spcPct val="100000"/>
                        </a:lnSpc>
                        <a:spcBef>
                          <a:spcPts val="0"/>
                        </a:spcBef>
                        <a:spcAft>
                          <a:spcPts val="0"/>
                        </a:spcAft>
                        <a:buClrTx/>
                        <a:buSzTx/>
                        <a:buFontTx/>
                        <a:buNone/>
                        <a:tabLst/>
                        <a:defRPr/>
                      </a:pPr>
                      <a:r>
                        <a:rPr lang="en-US" sz="1700" baseline="0" dirty="0" smtClean="0"/>
                        <a:t>and T </a:t>
                      </a:r>
                      <a:r>
                        <a:rPr lang="en-US" sz="1700" u="sng" baseline="0" dirty="0" smtClean="0"/>
                        <a:t>&gt;</a:t>
                      </a:r>
                      <a:r>
                        <a:rPr lang="en-US" sz="1700" baseline="0" dirty="0" smtClean="0"/>
                        <a:t> 39°C</a:t>
                      </a:r>
                    </a:p>
                    <a:p>
                      <a:r>
                        <a:rPr lang="en-US" sz="1700" baseline="0" dirty="0" smtClean="0"/>
                        <a:t>+/- Cough</a:t>
                      </a:r>
                    </a:p>
                    <a:p>
                      <a:endParaRPr lang="en-US" sz="1700" baseline="0" dirty="0" smtClean="0"/>
                    </a:p>
                    <a:p>
                      <a:pPr algn="ctr"/>
                      <a:r>
                        <a:rPr lang="en-US" sz="1700" baseline="0" dirty="0" smtClean="0"/>
                        <a:t>*acute onset*</a:t>
                      </a:r>
                      <a:endParaRPr lang="en-US" sz="1700" dirty="0"/>
                    </a:p>
                  </a:txBody>
                  <a:tcPr/>
                </a:tc>
                <a:tc>
                  <a:txBody>
                    <a:bodyPr/>
                    <a:lstStyle/>
                    <a:p>
                      <a:r>
                        <a:rPr lang="en-US" sz="1700" dirty="0" smtClean="0"/>
                        <a:t>1 week after onset</a:t>
                      </a:r>
                    </a:p>
                    <a:p>
                      <a:endParaRPr lang="en-US" sz="1700" dirty="0" smtClean="0"/>
                    </a:p>
                    <a:p>
                      <a:r>
                        <a:rPr lang="en-US" sz="1700" dirty="0" smtClean="0"/>
                        <a:t>Increase rhinorrhea</a:t>
                      </a:r>
                    </a:p>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New/recurrent fever</a:t>
                      </a:r>
                    </a:p>
                    <a:p>
                      <a:r>
                        <a:rPr lang="en-US" sz="1700" dirty="0" smtClean="0"/>
                        <a:t>New/Recurrent cough</a:t>
                      </a:r>
                    </a:p>
                    <a:p>
                      <a:endParaRPr lang="en-US" sz="1700" dirty="0" smtClean="0"/>
                    </a:p>
                    <a:p>
                      <a:pPr algn="ctr"/>
                      <a:r>
                        <a:rPr lang="en-US" sz="1700" dirty="0" smtClean="0"/>
                        <a:t>*Biphasic*</a:t>
                      </a:r>
                    </a:p>
                    <a:p>
                      <a:endParaRPr lang="en-US" sz="1700" dirty="0" smtClean="0"/>
                    </a:p>
                  </a:txBody>
                  <a:tcPr/>
                </a:tc>
              </a:tr>
              <a:tr h="653042">
                <a:tc gridSpan="4">
                  <a:txBody>
                    <a:bodyPr/>
                    <a:lstStyle/>
                    <a:p>
                      <a:r>
                        <a:rPr lang="en-US" sz="1600" dirty="0" smtClean="0"/>
                        <a:t>Note:</a:t>
                      </a:r>
                      <a:r>
                        <a:rPr lang="en-US" sz="1600" baseline="0" dirty="0" smtClean="0"/>
                        <a:t> Cough occurs mostly during daytime. Nighttime cough should raise suspicion for postnasal drip or reactive airway disease. </a:t>
                      </a:r>
                      <a:endParaRPr lang="en-US" sz="1600" dirty="0"/>
                    </a:p>
                  </a:txBody>
                  <a:tcPr/>
                </a:tc>
                <a:tc hMerge="1">
                  <a:txBody>
                    <a:bodyPr/>
                    <a:lstStyle/>
                    <a:p>
                      <a:endParaRPr lang="en-US" sz="1600" dirty="0"/>
                    </a:p>
                  </a:txBody>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hMerge="1">
                  <a:txBody>
                    <a:bodyPr/>
                    <a:lstStyle/>
                    <a:p>
                      <a:endParaRPr lang="en-US" dirty="0" smtClean="0"/>
                    </a:p>
                  </a:txBody>
                  <a:tcPr>
                    <a:lnL w="12700" cap="flat" cmpd="sng" algn="ctr">
                      <a:solidFill>
                        <a:scrgbClr r="0" g="0" b="0"/>
                      </a:solidFill>
                      <a:prstDash val="solid"/>
                      <a:round/>
                      <a:headEnd type="none" w="med" len="med"/>
                      <a:tailEnd type="none" w="med" len="med"/>
                    </a:lnL>
                  </a:tcPr>
                </a:tc>
              </a:tr>
            </a:tbl>
          </a:graphicData>
        </a:graphic>
      </p:graphicFrame>
      <p:sp>
        <p:nvSpPr>
          <p:cNvPr id="5" name="TextBox 4"/>
          <p:cNvSpPr txBox="1"/>
          <p:nvPr/>
        </p:nvSpPr>
        <p:spPr>
          <a:xfrm>
            <a:off x="533400" y="990600"/>
            <a:ext cx="7772400" cy="2123658"/>
          </a:xfrm>
          <a:prstGeom prst="rect">
            <a:avLst/>
          </a:prstGeom>
          <a:noFill/>
        </p:spPr>
        <p:txBody>
          <a:bodyPr wrap="square" rtlCol="0">
            <a:spAutoFit/>
          </a:bodyPr>
          <a:lstStyle/>
          <a:p>
            <a:pPr marL="285750" indent="-285750">
              <a:buFont typeface="Arial"/>
              <a:buChar char="•"/>
            </a:pPr>
            <a:r>
              <a:rPr lang="en-US" sz="2200" dirty="0"/>
              <a:t>Affects ~1% of children each year</a:t>
            </a:r>
          </a:p>
          <a:p>
            <a:pPr marL="285750" indent="-285750">
              <a:buFont typeface="Arial"/>
              <a:buChar char="•"/>
            </a:pPr>
            <a:r>
              <a:rPr lang="en-US" sz="2200" dirty="0" smtClean="0"/>
              <a:t>2 </a:t>
            </a:r>
            <a:r>
              <a:rPr lang="en-US" sz="2200" dirty="0"/>
              <a:t>most common predisposing </a:t>
            </a:r>
            <a:r>
              <a:rPr lang="en-US" sz="2200" dirty="0" smtClean="0"/>
              <a:t>factors</a:t>
            </a:r>
          </a:p>
          <a:p>
            <a:pPr marL="742950" lvl="1" indent="-285750">
              <a:buFont typeface="Arial"/>
              <a:buChar char="•"/>
            </a:pPr>
            <a:r>
              <a:rPr lang="en-US" sz="2200" dirty="0" smtClean="0"/>
              <a:t>Viral </a:t>
            </a:r>
            <a:r>
              <a:rPr lang="en-US" sz="2200" dirty="0"/>
              <a:t>upper respiratory tract </a:t>
            </a:r>
            <a:r>
              <a:rPr lang="en-US" sz="2200" dirty="0" smtClean="0"/>
              <a:t>infection (~80</a:t>
            </a:r>
            <a:r>
              <a:rPr lang="en-US" sz="2200" dirty="0"/>
              <a:t>% preceded by viral </a:t>
            </a:r>
            <a:r>
              <a:rPr lang="en-US" sz="2200" dirty="0" smtClean="0"/>
              <a:t>URI)</a:t>
            </a:r>
          </a:p>
          <a:p>
            <a:pPr marL="742950" lvl="1" indent="-285750">
              <a:buFont typeface="Arial"/>
              <a:buChar char="•"/>
            </a:pPr>
            <a:r>
              <a:rPr lang="en-US" sz="2200" dirty="0" smtClean="0"/>
              <a:t>Allergy</a:t>
            </a:r>
          </a:p>
          <a:p>
            <a:pPr marL="285750" indent="-285750">
              <a:buFont typeface="Arial"/>
              <a:buChar char="•"/>
            </a:pPr>
            <a:r>
              <a:rPr lang="en-US" sz="2200" dirty="0" smtClean="0"/>
              <a:t>3 courses of illness:</a:t>
            </a:r>
            <a:endParaRPr lang="en-US" sz="2200" dirty="0"/>
          </a:p>
        </p:txBody>
      </p:sp>
    </p:spTree>
    <p:extLst>
      <p:ext uri="{BB962C8B-B14F-4D97-AF65-F5344CB8AC3E}">
        <p14:creationId xmlns:p14="http://schemas.microsoft.com/office/powerpoint/2010/main" val="266761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0844"/>
            <a:ext cx="8042276" cy="803556"/>
          </a:xfrm>
        </p:spPr>
        <p:txBody>
          <a:bodyPr/>
          <a:lstStyle/>
          <a:p>
            <a:r>
              <a:rPr lang="en-US" dirty="0" smtClean="0"/>
              <a:t>Back to Case #1….</a:t>
            </a:r>
            <a:endParaRPr lang="en-US" dirty="0"/>
          </a:p>
        </p:txBody>
      </p:sp>
      <p:sp>
        <p:nvSpPr>
          <p:cNvPr id="3" name="Content Placeholder 2"/>
          <p:cNvSpPr>
            <a:spLocks noGrp="1"/>
          </p:cNvSpPr>
          <p:nvPr>
            <p:ph idx="1"/>
          </p:nvPr>
        </p:nvSpPr>
        <p:spPr>
          <a:xfrm>
            <a:off x="609600" y="1183362"/>
            <a:ext cx="8042276" cy="4343400"/>
          </a:xfrm>
        </p:spPr>
        <p:txBody>
          <a:bodyPr>
            <a:normAutofit/>
          </a:bodyPr>
          <a:lstStyle/>
          <a:p>
            <a:pPr marL="0" indent="0">
              <a:buNone/>
            </a:pPr>
            <a:r>
              <a:rPr lang="en-US" dirty="0" smtClean="0"/>
              <a:t>A 4 </a:t>
            </a:r>
            <a:r>
              <a:rPr lang="en-US" dirty="0" err="1" smtClean="0"/>
              <a:t>yo</a:t>
            </a:r>
            <a:r>
              <a:rPr lang="en-US" dirty="0" smtClean="0"/>
              <a:t> girl presents to the clinic with rhinorrhea and daytime cough for the past 2 weeks. She has been afebrile but has had decreased appetite and energy level. She has no sick contacts at home but does attend daycare. Physical exam revealed clear rhinorrhea and cough. Otherwise, the remainder of the exam was unremarkable. </a:t>
            </a:r>
          </a:p>
          <a:p>
            <a:r>
              <a:rPr lang="en-US" dirty="0" smtClean="0"/>
              <a:t>What is the diagnosis ?</a:t>
            </a:r>
          </a:p>
        </p:txBody>
      </p:sp>
      <p:sp>
        <p:nvSpPr>
          <p:cNvPr id="4" name="TextBox 3"/>
          <p:cNvSpPr txBox="1"/>
          <p:nvPr/>
        </p:nvSpPr>
        <p:spPr>
          <a:xfrm>
            <a:off x="914400" y="4495800"/>
            <a:ext cx="7620000" cy="861774"/>
          </a:xfrm>
          <a:prstGeom prst="rect">
            <a:avLst/>
          </a:prstGeom>
          <a:noFill/>
        </p:spPr>
        <p:txBody>
          <a:bodyPr wrap="square" rtlCol="0">
            <a:spAutoFit/>
          </a:bodyPr>
          <a:lstStyle/>
          <a:p>
            <a:r>
              <a:rPr lang="en-US" sz="3200" dirty="0">
                <a:solidFill>
                  <a:srgbClr val="FF0000"/>
                </a:solidFill>
              </a:rPr>
              <a:t>Answer: Acute Bacterial Sinusitis</a:t>
            </a:r>
          </a:p>
          <a:p>
            <a:endParaRPr lang="en-US" dirty="0"/>
          </a:p>
        </p:txBody>
      </p:sp>
    </p:spTree>
    <p:extLst>
      <p:ext uri="{BB962C8B-B14F-4D97-AF65-F5344CB8AC3E}">
        <p14:creationId xmlns:p14="http://schemas.microsoft.com/office/powerpoint/2010/main" val="266868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762000"/>
          </a:xfrm>
        </p:spPr>
        <p:txBody>
          <a:bodyPr/>
          <a:lstStyle/>
          <a:p>
            <a:r>
              <a:rPr lang="en-US" dirty="0" smtClean="0"/>
              <a:t>Case #2</a:t>
            </a:r>
            <a:endParaRPr lang="en-US" dirty="0"/>
          </a:p>
        </p:txBody>
      </p:sp>
      <p:sp>
        <p:nvSpPr>
          <p:cNvPr id="3" name="Content Placeholder 2"/>
          <p:cNvSpPr>
            <a:spLocks noGrp="1"/>
          </p:cNvSpPr>
          <p:nvPr>
            <p:ph idx="1"/>
          </p:nvPr>
        </p:nvSpPr>
        <p:spPr>
          <a:xfrm>
            <a:off x="533400" y="1066800"/>
            <a:ext cx="8229600" cy="5410200"/>
          </a:xfrm>
        </p:spPr>
        <p:txBody>
          <a:bodyPr>
            <a:normAutofit/>
          </a:bodyPr>
          <a:lstStyle/>
          <a:p>
            <a:pPr marL="0" indent="0">
              <a:buNone/>
            </a:pPr>
            <a:r>
              <a:rPr lang="en-US" dirty="0" smtClean="0"/>
              <a:t>A 6 </a:t>
            </a:r>
            <a:r>
              <a:rPr lang="en-US" dirty="0" err="1" smtClean="0"/>
              <a:t>yo</a:t>
            </a:r>
            <a:r>
              <a:rPr lang="en-US" dirty="0" smtClean="0"/>
              <a:t> boy presents to the clinic with 4 day history of fever (T 39°C) and thick, yellow nasal discharge. He has been complaining of headache and has not eaten or drank much. Mother has been giving </a:t>
            </a:r>
            <a:r>
              <a:rPr lang="en-US" dirty="0"/>
              <a:t>T</a:t>
            </a:r>
            <a:r>
              <a:rPr lang="en-US" dirty="0" smtClean="0"/>
              <a:t>ylenol per instructions from PAH. She states that the fever improves but will go back up before the next dose of medication is due. </a:t>
            </a:r>
          </a:p>
          <a:p>
            <a:r>
              <a:rPr lang="en-US" dirty="0" smtClean="0"/>
              <a:t>What is the diagnosis ? </a:t>
            </a:r>
          </a:p>
          <a:p>
            <a:r>
              <a:rPr lang="en-US" dirty="0" smtClean="0"/>
              <a:t>Should you get imaging to confirm your diagnosis ? </a:t>
            </a:r>
          </a:p>
          <a:p>
            <a:r>
              <a:rPr lang="en-US" dirty="0" smtClean="0"/>
              <a:t>When is it appropriate to obtain imaging and what imaging options are available ?</a:t>
            </a:r>
          </a:p>
          <a:p>
            <a:pPr marL="0" indent="0">
              <a:buNone/>
            </a:pPr>
            <a:endParaRPr lang="en-US" dirty="0"/>
          </a:p>
        </p:txBody>
      </p:sp>
    </p:spTree>
    <p:extLst>
      <p:ext uri="{BB962C8B-B14F-4D97-AF65-F5344CB8AC3E}">
        <p14:creationId xmlns:p14="http://schemas.microsoft.com/office/powerpoint/2010/main" val="3771551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dirty="0" smtClean="0"/>
              <a:t>Case #2</a:t>
            </a:r>
            <a:endParaRPr lang="en-US" dirty="0"/>
          </a:p>
        </p:txBody>
      </p:sp>
      <p:sp>
        <p:nvSpPr>
          <p:cNvPr id="3" name="Content Placeholder 2"/>
          <p:cNvSpPr>
            <a:spLocks noGrp="1"/>
          </p:cNvSpPr>
          <p:nvPr>
            <p:ph idx="1"/>
          </p:nvPr>
        </p:nvSpPr>
        <p:spPr>
          <a:xfrm>
            <a:off x="533400" y="762000"/>
            <a:ext cx="8229600" cy="5334000"/>
          </a:xfrm>
        </p:spPr>
        <p:txBody>
          <a:bodyPr>
            <a:normAutofit lnSpcReduction="10000"/>
          </a:bodyPr>
          <a:lstStyle/>
          <a:p>
            <a:pPr marL="0" indent="0">
              <a:buNone/>
            </a:pPr>
            <a:endParaRPr lang="en-US" dirty="0" smtClean="0"/>
          </a:p>
          <a:p>
            <a:pPr marL="0" indent="0">
              <a:buNone/>
            </a:pPr>
            <a:r>
              <a:rPr lang="en-US" dirty="0" smtClean="0"/>
              <a:t>A 6 </a:t>
            </a:r>
            <a:r>
              <a:rPr lang="en-US" dirty="0" err="1" smtClean="0"/>
              <a:t>yo</a:t>
            </a:r>
            <a:r>
              <a:rPr lang="en-US" dirty="0" smtClean="0"/>
              <a:t> boy presents to clinic with 4 day history of fever (T 39°C) and thick, yellow nasal discharge. He has been complaining of headache and has not eaten or drank much. Mother has been giving </a:t>
            </a:r>
            <a:r>
              <a:rPr lang="en-US" dirty="0"/>
              <a:t>T</a:t>
            </a:r>
            <a:r>
              <a:rPr lang="en-US" dirty="0" smtClean="0"/>
              <a:t>ylenol per instructions from PAH. She states that the fever improves but will go back up before the next dose of medication is due. </a:t>
            </a:r>
          </a:p>
          <a:p>
            <a:r>
              <a:rPr lang="en-US" dirty="0" err="1" smtClean="0"/>
              <a:t>Dx</a:t>
            </a:r>
            <a:r>
              <a:rPr lang="en-US" dirty="0" smtClean="0"/>
              <a:t>: Severe Acute bacterial sinusitis (ABS) </a:t>
            </a:r>
          </a:p>
          <a:p>
            <a:r>
              <a:rPr lang="en-US" dirty="0" smtClean="0"/>
              <a:t>No imaging! Remember…ABS is a </a:t>
            </a:r>
            <a:r>
              <a:rPr lang="en-US" dirty="0" smtClean="0">
                <a:solidFill>
                  <a:srgbClr val="FF0000"/>
                </a:solidFill>
              </a:rPr>
              <a:t>CLINICAL</a:t>
            </a:r>
            <a:r>
              <a:rPr lang="en-US" dirty="0" smtClean="0"/>
              <a:t> diagnosis</a:t>
            </a:r>
            <a:endParaRPr lang="en-US" dirty="0"/>
          </a:p>
          <a:p>
            <a:r>
              <a:rPr lang="en-US" dirty="0" smtClean="0"/>
              <a:t>CT scan and/or MRI with contrast of </a:t>
            </a:r>
            <a:r>
              <a:rPr lang="en-US" dirty="0" err="1" smtClean="0"/>
              <a:t>paranasal</a:t>
            </a:r>
            <a:r>
              <a:rPr lang="en-US" dirty="0" smtClean="0"/>
              <a:t> sinuses indicated in child suspected of having orbital or CNS complications of ABS</a:t>
            </a:r>
          </a:p>
        </p:txBody>
      </p:sp>
    </p:spTree>
    <p:extLst>
      <p:ext uri="{BB962C8B-B14F-4D97-AF65-F5344CB8AC3E}">
        <p14:creationId xmlns:p14="http://schemas.microsoft.com/office/powerpoint/2010/main" val="3616984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dirty="0" smtClean="0"/>
              <a:t>Pathophysiology</a:t>
            </a:r>
            <a:endParaRPr lang="en-US" dirty="0"/>
          </a:p>
        </p:txBody>
      </p:sp>
      <p:sp>
        <p:nvSpPr>
          <p:cNvPr id="3" name="Content Placeholder 2"/>
          <p:cNvSpPr>
            <a:spLocks noGrp="1"/>
          </p:cNvSpPr>
          <p:nvPr>
            <p:ph idx="1"/>
          </p:nvPr>
        </p:nvSpPr>
        <p:spPr>
          <a:xfrm>
            <a:off x="457200" y="1143000"/>
            <a:ext cx="8229600" cy="4953000"/>
          </a:xfrm>
        </p:spPr>
        <p:txBody>
          <a:bodyPr>
            <a:normAutofit fontScale="92500" lnSpcReduction="20000"/>
          </a:bodyPr>
          <a:lstStyle/>
          <a:p>
            <a:pPr marL="0" indent="0">
              <a:buNone/>
            </a:pPr>
            <a:r>
              <a:rPr lang="en-US" sz="2600" dirty="0" smtClean="0"/>
              <a:t>Obstruction of sinus </a:t>
            </a:r>
            <a:r>
              <a:rPr lang="en-US" sz="2600" dirty="0" err="1" smtClean="0"/>
              <a:t>ostia</a:t>
            </a:r>
            <a:endParaRPr lang="en-US" sz="2600" dirty="0" smtClean="0"/>
          </a:p>
          <a:p>
            <a:pPr marL="0" indent="0">
              <a:buNone/>
            </a:pPr>
            <a:r>
              <a:rPr lang="en-US" sz="2600" dirty="0" smtClean="0"/>
              <a:t>                         </a:t>
            </a:r>
          </a:p>
          <a:p>
            <a:pPr marL="0" indent="0">
              <a:buNone/>
            </a:pPr>
            <a:r>
              <a:rPr lang="en-US" sz="2600" dirty="0" smtClean="0"/>
              <a:t>Decreased </a:t>
            </a:r>
            <a:r>
              <a:rPr lang="en-US" sz="2600" dirty="0" err="1" smtClean="0"/>
              <a:t>mucociliary</a:t>
            </a:r>
            <a:r>
              <a:rPr lang="en-US" sz="2600" dirty="0" smtClean="0"/>
              <a:t> clearance</a:t>
            </a:r>
          </a:p>
          <a:p>
            <a:pPr marL="0" indent="0">
              <a:buNone/>
            </a:pPr>
            <a:r>
              <a:rPr lang="en-US" sz="2600" dirty="0" smtClean="0"/>
              <a:t>                         </a:t>
            </a:r>
          </a:p>
          <a:p>
            <a:pPr marL="0" indent="0">
              <a:buNone/>
            </a:pPr>
            <a:r>
              <a:rPr lang="en-US" sz="2600" dirty="0" smtClean="0"/>
              <a:t>Development of viscous secretions</a:t>
            </a:r>
            <a:endParaRPr lang="en-US" sz="2600" dirty="0"/>
          </a:p>
          <a:p>
            <a:pPr marL="0" indent="0">
              <a:buNone/>
            </a:pPr>
            <a:endParaRPr lang="en-US" sz="2600" dirty="0" smtClean="0"/>
          </a:p>
          <a:p>
            <a:pPr marL="0" indent="0">
              <a:buNone/>
            </a:pPr>
            <a:r>
              <a:rPr lang="en-US" dirty="0" smtClean="0"/>
              <a:t>promotion of conditions for bacterial growth</a:t>
            </a:r>
          </a:p>
          <a:p>
            <a:pPr marL="0" indent="0" algn="r">
              <a:buNone/>
            </a:pPr>
            <a:endParaRPr lang="en-US" dirty="0" smtClean="0"/>
          </a:p>
          <a:p>
            <a:pPr marL="0" indent="0" algn="ctr">
              <a:buNone/>
            </a:pPr>
            <a:r>
              <a:rPr lang="en-US" dirty="0" smtClean="0"/>
              <a:t>                           </a:t>
            </a:r>
            <a:endParaRPr lang="en-US" dirty="0">
              <a:solidFill>
                <a:srgbClr val="FF0000"/>
              </a:solidFill>
            </a:endParaRPr>
          </a:p>
        </p:txBody>
      </p:sp>
      <p:pic>
        <p:nvPicPr>
          <p:cNvPr id="5" name="Picture 4"/>
          <p:cNvPicPr>
            <a:picLocks noChangeAspect="1"/>
          </p:cNvPicPr>
          <p:nvPr/>
        </p:nvPicPr>
        <p:blipFill rotWithShape="1">
          <a:blip r:embed="rId3"/>
          <a:srcRect b="37678"/>
          <a:stretch/>
        </p:blipFill>
        <p:spPr>
          <a:xfrm>
            <a:off x="5334000" y="1219200"/>
            <a:ext cx="3366099" cy="2743200"/>
          </a:xfrm>
          <a:prstGeom prst="rect">
            <a:avLst/>
          </a:prstGeom>
        </p:spPr>
      </p:pic>
      <p:sp>
        <p:nvSpPr>
          <p:cNvPr id="12" name="Down Arrow 11"/>
          <p:cNvSpPr/>
          <p:nvPr/>
        </p:nvSpPr>
        <p:spPr>
          <a:xfrm>
            <a:off x="2321610" y="3581400"/>
            <a:ext cx="381000" cy="6096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ross 13"/>
          <p:cNvSpPr/>
          <p:nvPr/>
        </p:nvSpPr>
        <p:spPr>
          <a:xfrm>
            <a:off x="2286000" y="1752600"/>
            <a:ext cx="457200" cy="457200"/>
          </a:xfrm>
          <a:prstGeom prst="plus">
            <a:avLst>
              <a:gd name="adj" fmla="val 3664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ross 14"/>
          <p:cNvSpPr/>
          <p:nvPr/>
        </p:nvSpPr>
        <p:spPr>
          <a:xfrm>
            <a:off x="2286000" y="2667000"/>
            <a:ext cx="457200" cy="457200"/>
          </a:xfrm>
          <a:prstGeom prst="plus">
            <a:avLst>
              <a:gd name="adj" fmla="val 3664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Bent-Up Arrow 15"/>
          <p:cNvSpPr/>
          <p:nvPr/>
        </p:nvSpPr>
        <p:spPr>
          <a:xfrm rot="5400000">
            <a:off x="2362200" y="4800600"/>
            <a:ext cx="914400" cy="914400"/>
          </a:xfrm>
          <a:prstGeom prst="ben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3505200" y="5105400"/>
            <a:ext cx="5410200" cy="923330"/>
          </a:xfrm>
          <a:prstGeom prst="rect">
            <a:avLst/>
          </a:prstGeom>
          <a:noFill/>
        </p:spPr>
        <p:txBody>
          <a:bodyPr wrap="square" rtlCol="0">
            <a:spAutoFit/>
          </a:bodyPr>
          <a:lstStyle/>
          <a:p>
            <a:r>
              <a:rPr lang="en-US" sz="3600" b="1" dirty="0">
                <a:solidFill>
                  <a:srgbClr val="FF0000"/>
                </a:solidFill>
              </a:rPr>
              <a:t>Acute Bacterial Sinusitis</a:t>
            </a:r>
          </a:p>
          <a:p>
            <a:endParaRPr lang="en-US" dirty="0"/>
          </a:p>
        </p:txBody>
      </p:sp>
    </p:spTree>
    <p:extLst>
      <p:ext uri="{BB962C8B-B14F-4D97-AF65-F5344CB8AC3E}">
        <p14:creationId xmlns:p14="http://schemas.microsoft.com/office/powerpoint/2010/main" val="3266926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15282</TotalTime>
  <Words>2166</Words>
  <Application>Microsoft Office PowerPoint</Application>
  <PresentationFormat>On-screen Show (4:3)</PresentationFormat>
  <Paragraphs>265</Paragraphs>
  <Slides>23</Slides>
  <Notes>10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Breeze</vt:lpstr>
      <vt:lpstr>Sinusitis September 2014  Pediatric Continuity Clinic Curriculum Created by: A Thambundit </vt:lpstr>
      <vt:lpstr>Objectives</vt:lpstr>
      <vt:lpstr>Case #1</vt:lpstr>
      <vt:lpstr>Viral URI</vt:lpstr>
      <vt:lpstr>Acute Bacterial Sinusitis</vt:lpstr>
      <vt:lpstr>Back to Case #1….</vt:lpstr>
      <vt:lpstr>Case #2</vt:lpstr>
      <vt:lpstr>Case #2</vt:lpstr>
      <vt:lpstr>Pathophysiology</vt:lpstr>
      <vt:lpstr>Complications</vt:lpstr>
      <vt:lpstr>Role of Imaging</vt:lpstr>
      <vt:lpstr>Imaging: CT vs. MRI </vt:lpstr>
      <vt:lpstr>Case #3</vt:lpstr>
      <vt:lpstr>Case #3</vt:lpstr>
      <vt:lpstr>To Treat or not to treat ABS ?</vt:lpstr>
      <vt:lpstr>1st line treatment</vt:lpstr>
      <vt:lpstr>Special considerations</vt:lpstr>
      <vt:lpstr>Antimicrobial Agents Used in the Treatment of Sinusitis in Children</vt:lpstr>
      <vt:lpstr>Adjuvant Therapy</vt:lpstr>
      <vt:lpstr>Conclusion</vt:lpstr>
      <vt:lpstr>PREP Question</vt:lpstr>
      <vt:lpstr>PREP Question</vt:lpstr>
      <vt:lpstr>References and Future Reading</vt:lpstr>
    </vt:vector>
  </TitlesOfParts>
  <Company>University of Florida Academic Health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Screening and Periodicity Guidelines</dc:title>
  <dc:creator>Kelly,Maria Natividad</dc:creator>
  <cp:lastModifiedBy>Generic User, Medicine</cp:lastModifiedBy>
  <cp:revision>89</cp:revision>
  <dcterms:created xsi:type="dcterms:W3CDTF">2013-12-26T17:22:23Z</dcterms:created>
  <dcterms:modified xsi:type="dcterms:W3CDTF">2014-10-16T21:21:52Z</dcterms:modified>
</cp:coreProperties>
</file>