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sldIdLst>
    <p:sldId id="256" r:id="rId2"/>
    <p:sldId id="257" r:id="rId3"/>
    <p:sldId id="274" r:id="rId4"/>
    <p:sldId id="295" r:id="rId5"/>
    <p:sldId id="327" r:id="rId6"/>
    <p:sldId id="306" r:id="rId7"/>
    <p:sldId id="329" r:id="rId8"/>
    <p:sldId id="305" r:id="rId9"/>
    <p:sldId id="323" r:id="rId10"/>
    <p:sldId id="307" r:id="rId11"/>
    <p:sldId id="330" r:id="rId12"/>
    <p:sldId id="308" r:id="rId13"/>
    <p:sldId id="321" r:id="rId14"/>
    <p:sldId id="309" r:id="rId15"/>
    <p:sldId id="310" r:id="rId16"/>
    <p:sldId id="311" r:id="rId17"/>
    <p:sldId id="322" r:id="rId18"/>
    <p:sldId id="312" r:id="rId19"/>
    <p:sldId id="313" r:id="rId20"/>
    <p:sldId id="314" r:id="rId21"/>
    <p:sldId id="326" r:id="rId22"/>
    <p:sldId id="315" r:id="rId23"/>
    <p:sldId id="331" r:id="rId24"/>
    <p:sldId id="317" r:id="rId25"/>
    <p:sldId id="318" r:id="rId26"/>
    <p:sldId id="325" r:id="rId27"/>
    <p:sldId id="320" r:id="rId28"/>
    <p:sldId id="328" r:id="rId29"/>
    <p:sldId id="26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p:cViewPr>
        <p:scale>
          <a:sx n="107" d="100"/>
          <a:sy n="107" d="100"/>
        </p:scale>
        <p:origin x="-894" y="9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922800-1960-4104-9DE9-A9F4253B107B}" type="datetimeFigureOut">
              <a:rPr lang="en-US" smtClean="0"/>
              <a:t>8/22/2014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0E126-C1E1-4157-A6D9-C2338EE0D402}" type="slidenum">
              <a:rPr lang="en-US" smtClean="0"/>
              <a:t>‹#›</a:t>
            </a:fld>
            <a:endParaRPr lang="en-US"/>
          </a:p>
        </p:txBody>
      </p:sp>
    </p:spTree>
    <p:extLst>
      <p:ext uri="{BB962C8B-B14F-4D97-AF65-F5344CB8AC3E}">
        <p14:creationId xmlns:p14="http://schemas.microsoft.com/office/powerpoint/2010/main" val="1438668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1</a:t>
            </a:fld>
            <a:endParaRPr lang="en-US"/>
          </a:p>
        </p:txBody>
      </p:sp>
    </p:spTree>
    <p:extLst>
      <p:ext uri="{BB962C8B-B14F-4D97-AF65-F5344CB8AC3E}">
        <p14:creationId xmlns:p14="http://schemas.microsoft.com/office/powerpoint/2010/main" val="704498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t>
            </a:r>
            <a:r>
              <a:rPr lang="en-US" dirty="0" err="1" smtClean="0"/>
              <a:t>dermatophytid</a:t>
            </a:r>
            <a:r>
              <a:rPr lang="en-US" dirty="0" smtClean="0"/>
              <a:t> (Id) reaction which represents an immune response to the fungi. It often appears after the initiation of therapy. The patient may develop pruritic, </a:t>
            </a:r>
            <a:r>
              <a:rPr lang="en-US" dirty="0" err="1" smtClean="0"/>
              <a:t>papulovesicular</a:t>
            </a:r>
            <a:r>
              <a:rPr lang="en-US" dirty="0" smtClean="0"/>
              <a:t> eruptions that can be distant from the site of infection. The patient should continue the full course of anti fungal therapy as treating the underlying cause will lead to resolution of the eruption. Dermatology referral and biopsy are not indicated. An Id reaction is not an adverse reaction to medication. </a:t>
            </a:r>
          </a:p>
          <a:p>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9</a:t>
            </a:fld>
            <a:endParaRPr lang="en-US"/>
          </a:p>
        </p:txBody>
      </p:sp>
    </p:spTree>
    <p:extLst>
      <p:ext uri="{BB962C8B-B14F-4D97-AF65-F5344CB8AC3E}">
        <p14:creationId xmlns:p14="http://schemas.microsoft.com/office/powerpoint/2010/main" val="143573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Tinea</a:t>
            </a:r>
            <a:r>
              <a:rPr lang="en-US" dirty="0" smtClean="0"/>
              <a:t> </a:t>
            </a:r>
            <a:r>
              <a:rPr lang="en-US" dirty="0" err="1" smtClean="0"/>
              <a:t>capitis</a:t>
            </a:r>
            <a:r>
              <a:rPr lang="en-US" dirty="0" smtClean="0"/>
              <a:t> can occur in several different forms, "gray patch," "black dot" and </a:t>
            </a:r>
            <a:r>
              <a:rPr lang="en-US" dirty="0" err="1" smtClean="0"/>
              <a:t>favus</a:t>
            </a:r>
            <a:r>
              <a:rPr lang="en-US" dirty="0" smtClean="0"/>
              <a:t>. Black dot </a:t>
            </a:r>
            <a:r>
              <a:rPr lang="en-US" dirty="0" err="1" smtClean="0"/>
              <a:t>tinea</a:t>
            </a:r>
            <a:r>
              <a:rPr lang="en-US" dirty="0" smtClean="0"/>
              <a:t> </a:t>
            </a:r>
            <a:r>
              <a:rPr lang="en-US" dirty="0" err="1" smtClean="0"/>
              <a:t>capitis</a:t>
            </a:r>
            <a:r>
              <a:rPr lang="en-US" dirty="0" smtClean="0"/>
              <a:t> is most associated with </a:t>
            </a:r>
            <a:r>
              <a:rPr lang="en-US" dirty="0" err="1" smtClean="0"/>
              <a:t>trychophyton</a:t>
            </a:r>
            <a:r>
              <a:rPr lang="en-US" dirty="0" smtClean="0"/>
              <a:t> species and is commonly seen in the US. </a:t>
            </a:r>
          </a:p>
          <a:p>
            <a:pPr lvl="1"/>
            <a:r>
              <a:rPr lang="en-US" dirty="0" err="1" smtClean="0"/>
              <a:t>Favus</a:t>
            </a:r>
            <a:r>
              <a:rPr lang="en-US" dirty="0" smtClean="0"/>
              <a:t>, most often due to </a:t>
            </a:r>
            <a:r>
              <a:rPr lang="en-US" i="1" dirty="0" err="1" smtClean="0"/>
              <a:t>Trichophyton</a:t>
            </a:r>
            <a:r>
              <a:rPr lang="en-US" i="1" dirty="0" smtClean="0"/>
              <a:t> </a:t>
            </a:r>
            <a:r>
              <a:rPr lang="en-US" i="1" dirty="0" err="1" smtClean="0"/>
              <a:t>schoenleinii</a:t>
            </a:r>
            <a:endParaRPr lang="en-US" i="1" dirty="0" smtClean="0"/>
          </a:p>
          <a:p>
            <a:pPr lvl="1"/>
            <a:r>
              <a:rPr lang="en-US" i="1" dirty="0" smtClean="0"/>
              <a:t>Grey Patch </a:t>
            </a:r>
            <a:r>
              <a:rPr lang="en-US" i="1" dirty="0" err="1" smtClean="0"/>
              <a:t>Tinea</a:t>
            </a:r>
            <a:r>
              <a:rPr lang="en-US" i="1" dirty="0" smtClean="0"/>
              <a:t> </a:t>
            </a:r>
            <a:r>
              <a:rPr lang="en-US" i="1" dirty="0" err="1" smtClean="0"/>
              <a:t>Capitis</a:t>
            </a:r>
            <a:r>
              <a:rPr lang="en-US" i="1" dirty="0" smtClean="0"/>
              <a:t> is very rare in North America in the endemic form and is often caused by </a:t>
            </a:r>
            <a:r>
              <a:rPr lang="en-US" i="1" dirty="0" err="1" smtClean="0"/>
              <a:t>Microsporum</a:t>
            </a:r>
            <a:r>
              <a:rPr lang="en-US" i="1" dirty="0" smtClean="0"/>
              <a:t> </a:t>
            </a:r>
            <a:r>
              <a:rPr lang="en-US" i="1" dirty="0" err="1" smtClean="0"/>
              <a:t>canis</a:t>
            </a:r>
            <a:r>
              <a:rPr lang="en-US" i="1" dirty="0" smtClean="0"/>
              <a:t> </a:t>
            </a:r>
          </a:p>
          <a:p>
            <a:r>
              <a:rPr lang="en-US" dirty="0" smtClean="0"/>
              <a:t>Exposure to </a:t>
            </a:r>
            <a:r>
              <a:rPr lang="en-US" i="1" dirty="0" err="1" smtClean="0"/>
              <a:t>Trichophyton</a:t>
            </a:r>
            <a:r>
              <a:rPr lang="en-US" i="1" dirty="0" smtClean="0"/>
              <a:t> </a:t>
            </a:r>
            <a:r>
              <a:rPr lang="en-US" i="1" dirty="0" err="1" smtClean="0"/>
              <a:t>tonsurans</a:t>
            </a:r>
            <a:r>
              <a:rPr lang="en-US" dirty="0" smtClean="0"/>
              <a:t> is associated with scalp infection. Hairstyling, frequency of washing, use of oils or grease, and other hair care practices did not appear to play a major role in the acquisition of the disease</a:t>
            </a:r>
            <a:r>
              <a:rPr lang="en-US" baseline="30000" dirty="0" smtClean="0"/>
              <a:t> 6</a:t>
            </a:r>
          </a:p>
          <a:p>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10</a:t>
            </a:fld>
            <a:endParaRPr lang="en-US"/>
          </a:p>
        </p:txBody>
      </p:sp>
    </p:spTree>
    <p:extLst>
      <p:ext uri="{BB962C8B-B14F-4D97-AF65-F5344CB8AC3E}">
        <p14:creationId xmlns:p14="http://schemas.microsoft.com/office/powerpoint/2010/main" val="235176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Hemangiomas</a:t>
            </a:r>
            <a:r>
              <a:rPr lang="en-US" dirty="0" smtClean="0"/>
              <a:t> are the most common soft tissue tumors of infancy. Occur in 5% to 10% of the population (F:M ratio 3:1).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Other considerations:</a:t>
            </a:r>
          </a:p>
          <a:p>
            <a:r>
              <a:rPr lang="en-US" dirty="0" smtClean="0"/>
              <a:t>Capillary malformation (port wine stain), pyogenic granuloma, venous and arterial malformations, and vascular tumors such as tufted </a:t>
            </a:r>
            <a:r>
              <a:rPr lang="en-US" dirty="0" err="1" smtClean="0"/>
              <a:t>angiomas</a:t>
            </a:r>
            <a:endParaRPr lang="en-US" dirty="0" smtClean="0"/>
          </a:p>
          <a:p>
            <a:r>
              <a:rPr lang="en-US" dirty="0" smtClean="0"/>
              <a:t>Cherry </a:t>
            </a:r>
            <a:r>
              <a:rPr lang="en-US" dirty="0" err="1" smtClean="0"/>
              <a:t>Hemangioma</a:t>
            </a:r>
            <a:endParaRPr lang="en-US" dirty="0" smtClean="0"/>
          </a:p>
          <a:p>
            <a:r>
              <a:rPr lang="en-US" dirty="0" smtClean="0"/>
              <a:t>Cobb Syndrome</a:t>
            </a:r>
          </a:p>
          <a:p>
            <a:r>
              <a:rPr lang="en-US" dirty="0" err="1" smtClean="0"/>
              <a:t>Dabska</a:t>
            </a:r>
            <a:r>
              <a:rPr lang="en-US" dirty="0" smtClean="0"/>
              <a:t> Tumor</a:t>
            </a:r>
          </a:p>
          <a:p>
            <a:r>
              <a:rPr lang="en-US" dirty="0" err="1" smtClean="0"/>
              <a:t>Lipomas</a:t>
            </a:r>
            <a:endParaRPr lang="en-US" dirty="0" smtClean="0"/>
          </a:p>
          <a:p>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14</a:t>
            </a:fld>
            <a:endParaRPr lang="en-US"/>
          </a:p>
        </p:txBody>
      </p:sp>
    </p:spTree>
    <p:extLst>
      <p:ext uri="{BB962C8B-B14F-4D97-AF65-F5344CB8AC3E}">
        <p14:creationId xmlns:p14="http://schemas.microsoft.com/office/powerpoint/2010/main" val="544219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Observation</a:t>
            </a:r>
            <a:r>
              <a:rPr lang="en-US" sz="1200" dirty="0" smtClean="0"/>
              <a:t>: If no functional impairment or cosmetically sensitive location, can consider observation of the </a:t>
            </a:r>
            <a:r>
              <a:rPr lang="en-US" sz="1200" dirty="0" err="1" smtClean="0"/>
              <a:t>hemangioma</a:t>
            </a:r>
            <a:r>
              <a:rPr lang="en-US" sz="1200" dirty="0" smtClean="0"/>
              <a:t>. Follow up should be scheduled based on parental concern, rapidity of progression, potential for functional impairment and complications.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600" b="1" dirty="0" smtClean="0"/>
              <a:t>Systemic therapy</a:t>
            </a:r>
            <a:r>
              <a:rPr lang="en-US" sz="1600" dirty="0" smtClean="0"/>
              <a:t>: hydrocortisone vs. propranolol </a:t>
            </a:r>
          </a:p>
          <a:p>
            <a:pPr lvl="1"/>
            <a:r>
              <a:rPr lang="en-US" sz="1400" dirty="0" smtClean="0"/>
              <a:t>Hydrocortisone: Can slow growth and decrease size possibly by inhibiting VEGF A. </a:t>
            </a:r>
          </a:p>
          <a:p>
            <a:pPr lvl="2"/>
            <a:r>
              <a:rPr lang="en-US" sz="1400" dirty="0" smtClean="0"/>
              <a:t>Should be administered during the proliferative phase</a:t>
            </a:r>
          </a:p>
          <a:p>
            <a:pPr lvl="2"/>
            <a:r>
              <a:rPr lang="en-US" sz="1400" dirty="0" smtClean="0"/>
              <a:t>1-2 month treatment, then taper </a:t>
            </a:r>
          </a:p>
          <a:p>
            <a:pPr lvl="1"/>
            <a:r>
              <a:rPr lang="en-US" sz="1400" dirty="0" smtClean="0"/>
              <a:t>Propranolol:  No formal consensus of treatment guidelines and when to initiate. Several studies showed propranolol led to fewer surgical interventions and had fewer side effects compared with oral corticosteroids. </a:t>
            </a:r>
          </a:p>
          <a:p>
            <a:pPr lvl="2"/>
            <a:r>
              <a:rPr lang="en-US" sz="1400" dirty="0" smtClean="0"/>
              <a:t>Requires initiation of treatment inpatient with close monitoring (HR, BP, blood glucose, bronchospasm)</a:t>
            </a:r>
          </a:p>
          <a:p>
            <a:pPr lvl="2"/>
            <a:r>
              <a:rPr lang="en-US" sz="1400" dirty="0" smtClean="0"/>
              <a:t>Treat for an average of 6 months </a:t>
            </a:r>
          </a:p>
          <a:p>
            <a:pPr lvl="1"/>
            <a:r>
              <a:rPr lang="en-US" sz="1400" dirty="0" err="1" smtClean="0"/>
              <a:t>Interferons</a:t>
            </a:r>
            <a:r>
              <a:rPr lang="en-US" sz="1400" dirty="0" smtClean="0"/>
              <a:t>: Inhibit endothelial migration and proliferation </a:t>
            </a:r>
          </a:p>
          <a:p>
            <a:pPr lvl="2"/>
            <a:r>
              <a:rPr lang="en-US" sz="1400" dirty="0" smtClean="0"/>
              <a:t>Risk for spasticity </a:t>
            </a:r>
          </a:p>
          <a:p>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16</a:t>
            </a:fld>
            <a:endParaRPr lang="en-US"/>
          </a:p>
        </p:txBody>
      </p:sp>
    </p:spTree>
    <p:extLst>
      <p:ext uri="{BB962C8B-B14F-4D97-AF65-F5344CB8AC3E}">
        <p14:creationId xmlns:p14="http://schemas.microsoft.com/office/powerpoint/2010/main" val="60021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Liver </a:t>
            </a:r>
            <a:r>
              <a:rPr lang="en-US" dirty="0" err="1" smtClean="0"/>
              <a:t>hemangioma</a:t>
            </a:r>
            <a:r>
              <a:rPr lang="en-US" dirty="0" smtClean="0"/>
              <a:t>:</a:t>
            </a:r>
            <a:r>
              <a:rPr lang="en-US" baseline="0" dirty="0" smtClean="0"/>
              <a:t> </a:t>
            </a:r>
            <a:r>
              <a:rPr lang="en-US" dirty="0" smtClean="0"/>
              <a:t>May present clinically as the consequence of secondary anemia and high-output congestive heart failure.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PHACE Syndrome: Posterior fossa brain abnormality, </a:t>
            </a:r>
            <a:r>
              <a:rPr lang="en-US" dirty="0" err="1" smtClean="0"/>
              <a:t>hemangioma</a:t>
            </a:r>
            <a:r>
              <a:rPr lang="en-US" dirty="0" smtClean="0"/>
              <a:t>, arterial malformations, </a:t>
            </a:r>
            <a:r>
              <a:rPr lang="en-US" dirty="0" err="1" smtClean="0"/>
              <a:t>coarctation</a:t>
            </a:r>
            <a:r>
              <a:rPr lang="en-US" dirty="0" smtClean="0"/>
              <a:t> of the aorta, eye abnormalities. </a:t>
            </a:r>
          </a:p>
          <a:p>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18</a:t>
            </a:fld>
            <a:endParaRPr lang="en-US"/>
          </a:p>
        </p:txBody>
      </p:sp>
    </p:spTree>
    <p:extLst>
      <p:ext uri="{BB962C8B-B14F-4D97-AF65-F5344CB8AC3E}">
        <p14:creationId xmlns:p14="http://schemas.microsoft.com/office/powerpoint/2010/main" val="306342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dirty="0" err="1" smtClean="0"/>
              <a:t>Hypopigmented</a:t>
            </a:r>
            <a:r>
              <a:rPr lang="en-US" dirty="0" smtClean="0"/>
              <a:t> or ash-leaf macule(s) may be present early on in infancy, prior to manifestation of other </a:t>
            </a:r>
          </a:p>
          <a:p>
            <a:pPr eaLnBrk="0" hangingPunct="0"/>
            <a:r>
              <a:rPr lang="en-US" dirty="0" smtClean="0"/>
              <a:t>symptoms such as developmental delay, seizures, behavior problems and autism. </a:t>
            </a:r>
          </a:p>
          <a:p>
            <a:pPr eaLnBrk="0" hangingPunct="0"/>
            <a:r>
              <a:rPr lang="en-US" dirty="0" smtClean="0"/>
              <a:t>Woods lamp may elucidate macules that are not readily visualized </a:t>
            </a:r>
          </a:p>
          <a:p>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21</a:t>
            </a:fld>
            <a:endParaRPr lang="en-US"/>
          </a:p>
        </p:txBody>
      </p:sp>
    </p:spTree>
    <p:extLst>
      <p:ext uri="{BB962C8B-B14F-4D97-AF65-F5344CB8AC3E}">
        <p14:creationId xmlns:p14="http://schemas.microsoft.com/office/powerpoint/2010/main" val="269762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Facial </a:t>
            </a:r>
            <a:r>
              <a:rPr lang="en-US" dirty="0" err="1" smtClean="0"/>
              <a:t>angiofibromas</a:t>
            </a:r>
            <a:r>
              <a:rPr lang="en-US" dirty="0" smtClean="0"/>
              <a:t> area pink or flesh colored, </a:t>
            </a:r>
            <a:r>
              <a:rPr lang="en-US" dirty="0" err="1" smtClean="0"/>
              <a:t>telangiectatic</a:t>
            </a:r>
            <a:r>
              <a:rPr lang="en-US" dirty="0" smtClean="0"/>
              <a:t> papules that are commonly seen on the cheeks and </a:t>
            </a:r>
            <a:r>
              <a:rPr lang="en-US" dirty="0" err="1" smtClean="0"/>
              <a:t>nasolabial</a:t>
            </a:r>
            <a:r>
              <a:rPr lang="en-US" dirty="0" smtClean="0"/>
              <a:t> folds.  They typically present before age 10, then evolve is size and number until adolescence. They may also present in the oral mucosa, scalp, tongue and nails. </a:t>
            </a:r>
          </a:p>
          <a:p>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23</a:t>
            </a:fld>
            <a:endParaRPr lang="en-US"/>
          </a:p>
        </p:txBody>
      </p:sp>
    </p:spTree>
    <p:extLst>
      <p:ext uri="{BB962C8B-B14F-4D97-AF65-F5344CB8AC3E}">
        <p14:creationId xmlns:p14="http://schemas.microsoft.com/office/powerpoint/2010/main" val="159453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29</a:t>
            </a:fld>
            <a:endParaRPr lang="en-US"/>
          </a:p>
        </p:txBody>
      </p:sp>
    </p:spTree>
    <p:extLst>
      <p:ext uri="{BB962C8B-B14F-4D97-AF65-F5344CB8AC3E}">
        <p14:creationId xmlns:p14="http://schemas.microsoft.com/office/powerpoint/2010/main" val="17139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1B0FAA-61F5-4E80-AF1D-5CCAAACACE95}"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AD4CD-C9EE-45DF-9D57-26356E0B2A65}" type="slidenum">
              <a:rPr lang="en-US" smtClean="0"/>
              <a:t>‹#›</a:t>
            </a:fld>
            <a:endParaRPr lang="en-US"/>
          </a:p>
        </p:txBody>
      </p:sp>
    </p:spTree>
    <p:extLst>
      <p:ext uri="{BB962C8B-B14F-4D97-AF65-F5344CB8AC3E}">
        <p14:creationId xmlns:p14="http://schemas.microsoft.com/office/powerpoint/2010/main" val="160051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B0FAA-61F5-4E80-AF1D-5CCAAACACE95}"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AD4CD-C9EE-45DF-9D57-26356E0B2A65}" type="slidenum">
              <a:rPr lang="en-US" smtClean="0"/>
              <a:t>‹#›</a:t>
            </a:fld>
            <a:endParaRPr lang="en-US"/>
          </a:p>
        </p:txBody>
      </p:sp>
    </p:spTree>
    <p:extLst>
      <p:ext uri="{BB962C8B-B14F-4D97-AF65-F5344CB8AC3E}">
        <p14:creationId xmlns:p14="http://schemas.microsoft.com/office/powerpoint/2010/main" val="370164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B0FAA-61F5-4E80-AF1D-5CCAAACACE95}"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AD4CD-C9EE-45DF-9D57-26356E0B2A65}" type="slidenum">
              <a:rPr lang="en-US" smtClean="0"/>
              <a:t>‹#›</a:t>
            </a:fld>
            <a:endParaRPr lang="en-US"/>
          </a:p>
        </p:txBody>
      </p:sp>
    </p:spTree>
    <p:extLst>
      <p:ext uri="{BB962C8B-B14F-4D97-AF65-F5344CB8AC3E}">
        <p14:creationId xmlns:p14="http://schemas.microsoft.com/office/powerpoint/2010/main" val="36234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B0FAA-61F5-4E80-AF1D-5CCAAACACE95}"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AD4CD-C9EE-45DF-9D57-26356E0B2A65}" type="slidenum">
              <a:rPr lang="en-US" smtClean="0"/>
              <a:t>‹#›</a:t>
            </a:fld>
            <a:endParaRPr lang="en-US"/>
          </a:p>
        </p:txBody>
      </p:sp>
    </p:spTree>
    <p:extLst>
      <p:ext uri="{BB962C8B-B14F-4D97-AF65-F5344CB8AC3E}">
        <p14:creationId xmlns:p14="http://schemas.microsoft.com/office/powerpoint/2010/main" val="171661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B0FAA-61F5-4E80-AF1D-5CCAAACACE95}"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AD4CD-C9EE-45DF-9D57-26356E0B2A65}" type="slidenum">
              <a:rPr lang="en-US" smtClean="0"/>
              <a:t>‹#›</a:t>
            </a:fld>
            <a:endParaRPr lang="en-US"/>
          </a:p>
        </p:txBody>
      </p:sp>
    </p:spTree>
    <p:extLst>
      <p:ext uri="{BB962C8B-B14F-4D97-AF65-F5344CB8AC3E}">
        <p14:creationId xmlns:p14="http://schemas.microsoft.com/office/powerpoint/2010/main" val="348133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1B0FAA-61F5-4E80-AF1D-5CCAAACACE95}"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AD4CD-C9EE-45DF-9D57-26356E0B2A65}" type="slidenum">
              <a:rPr lang="en-US" smtClean="0"/>
              <a:t>‹#›</a:t>
            </a:fld>
            <a:endParaRPr lang="en-US"/>
          </a:p>
        </p:txBody>
      </p:sp>
    </p:spTree>
    <p:extLst>
      <p:ext uri="{BB962C8B-B14F-4D97-AF65-F5344CB8AC3E}">
        <p14:creationId xmlns:p14="http://schemas.microsoft.com/office/powerpoint/2010/main" val="408717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B0FAA-61F5-4E80-AF1D-5CCAAACACE95}" type="datetimeFigureOut">
              <a:rPr lang="en-US" smtClean="0"/>
              <a:t>8/22/2014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9AD4CD-C9EE-45DF-9D57-26356E0B2A65}" type="slidenum">
              <a:rPr lang="en-US" smtClean="0"/>
              <a:t>‹#›</a:t>
            </a:fld>
            <a:endParaRPr lang="en-US"/>
          </a:p>
        </p:txBody>
      </p:sp>
    </p:spTree>
    <p:extLst>
      <p:ext uri="{BB962C8B-B14F-4D97-AF65-F5344CB8AC3E}">
        <p14:creationId xmlns:p14="http://schemas.microsoft.com/office/powerpoint/2010/main" val="239800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B0FAA-61F5-4E80-AF1D-5CCAAACACE95}" type="datetimeFigureOut">
              <a:rPr lang="en-US" smtClean="0"/>
              <a:t>8/22/2014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9AD4CD-C9EE-45DF-9D57-26356E0B2A65}" type="slidenum">
              <a:rPr lang="en-US" smtClean="0"/>
              <a:t>‹#›</a:t>
            </a:fld>
            <a:endParaRPr lang="en-US"/>
          </a:p>
        </p:txBody>
      </p:sp>
    </p:spTree>
    <p:extLst>
      <p:ext uri="{BB962C8B-B14F-4D97-AF65-F5344CB8AC3E}">
        <p14:creationId xmlns:p14="http://schemas.microsoft.com/office/powerpoint/2010/main" val="309196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B0FAA-61F5-4E80-AF1D-5CCAAACACE95}" type="datetimeFigureOut">
              <a:rPr lang="en-US" smtClean="0"/>
              <a:t>8/22/2014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9AD4CD-C9EE-45DF-9D57-26356E0B2A65}" type="slidenum">
              <a:rPr lang="en-US" smtClean="0"/>
              <a:t>‹#›</a:t>
            </a:fld>
            <a:endParaRPr lang="en-US"/>
          </a:p>
        </p:txBody>
      </p:sp>
    </p:spTree>
    <p:extLst>
      <p:ext uri="{BB962C8B-B14F-4D97-AF65-F5344CB8AC3E}">
        <p14:creationId xmlns:p14="http://schemas.microsoft.com/office/powerpoint/2010/main" val="358993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B0FAA-61F5-4E80-AF1D-5CCAAACACE95}"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AD4CD-C9EE-45DF-9D57-26356E0B2A65}" type="slidenum">
              <a:rPr lang="en-US" smtClean="0"/>
              <a:t>‹#›</a:t>
            </a:fld>
            <a:endParaRPr lang="en-US"/>
          </a:p>
        </p:txBody>
      </p:sp>
    </p:spTree>
    <p:extLst>
      <p:ext uri="{BB962C8B-B14F-4D97-AF65-F5344CB8AC3E}">
        <p14:creationId xmlns:p14="http://schemas.microsoft.com/office/powerpoint/2010/main" val="379371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B0FAA-61F5-4E80-AF1D-5CCAAACACE95}"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AD4CD-C9EE-45DF-9D57-26356E0B2A65}" type="slidenum">
              <a:rPr lang="en-US" smtClean="0"/>
              <a:t>‹#›</a:t>
            </a:fld>
            <a:endParaRPr lang="en-US"/>
          </a:p>
        </p:txBody>
      </p:sp>
    </p:spTree>
    <p:extLst>
      <p:ext uri="{BB962C8B-B14F-4D97-AF65-F5344CB8AC3E}">
        <p14:creationId xmlns:p14="http://schemas.microsoft.com/office/powerpoint/2010/main" val="256976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B0FAA-61F5-4E80-AF1D-5CCAAACACE95}" type="datetimeFigureOut">
              <a:rPr lang="en-US" smtClean="0"/>
              <a:t>8/22/2014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AD4CD-C9EE-45DF-9D57-26356E0B2A65}" type="slidenum">
              <a:rPr lang="en-US" smtClean="0"/>
              <a:t>‹#›</a:t>
            </a:fld>
            <a:endParaRPr lang="en-US"/>
          </a:p>
        </p:txBody>
      </p:sp>
    </p:spTree>
    <p:extLst>
      <p:ext uri="{BB962C8B-B14F-4D97-AF65-F5344CB8AC3E}">
        <p14:creationId xmlns:p14="http://schemas.microsoft.com/office/powerpoint/2010/main" val="3460044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a:bodyPr>
          <a:lstStyle/>
          <a:p>
            <a:r>
              <a:rPr lang="en-US" dirty="0" smtClean="0"/>
              <a:t>Pediatric Dermatology</a:t>
            </a:r>
            <a:br>
              <a:rPr lang="en-US" dirty="0" smtClean="0"/>
            </a:br>
            <a:r>
              <a:rPr lang="en-US" sz="3100" dirty="0" smtClean="0"/>
              <a:t>August 2014 </a:t>
            </a:r>
            <a:endParaRPr lang="en-US" dirty="0"/>
          </a:p>
        </p:txBody>
      </p:sp>
      <p:sp>
        <p:nvSpPr>
          <p:cNvPr id="3" name="Subtitle 2"/>
          <p:cNvSpPr>
            <a:spLocks noGrp="1"/>
          </p:cNvSpPr>
          <p:nvPr>
            <p:ph type="subTitle" idx="1"/>
          </p:nvPr>
        </p:nvSpPr>
        <p:spPr>
          <a:xfrm>
            <a:off x="1371600" y="5181600"/>
            <a:ext cx="6400800" cy="1371600"/>
          </a:xfrm>
        </p:spPr>
        <p:txBody>
          <a:bodyPr/>
          <a:lstStyle/>
          <a:p>
            <a:r>
              <a:rPr lang="en-US" dirty="0" smtClean="0">
                <a:solidFill>
                  <a:schemeClr val="tx1">
                    <a:lumMod val="85000"/>
                    <a:lumOff val="15000"/>
                  </a:schemeClr>
                </a:solidFill>
              </a:rPr>
              <a:t>Pediatric Continuity Clinic Curriculum</a:t>
            </a:r>
          </a:p>
          <a:p>
            <a:r>
              <a:rPr lang="en-US" dirty="0" smtClean="0">
                <a:solidFill>
                  <a:schemeClr val="tx1">
                    <a:lumMod val="85000"/>
                    <a:lumOff val="15000"/>
                  </a:schemeClr>
                </a:solidFill>
              </a:rPr>
              <a:t>Created by: Erin Garrigan</a:t>
            </a:r>
            <a:endParaRPr lang="en-US" dirty="0">
              <a:solidFill>
                <a:schemeClr val="tx1">
                  <a:lumMod val="85000"/>
                  <a:lumOff val="15000"/>
                </a:schemeClr>
              </a:solidFill>
            </a:endParaRPr>
          </a:p>
        </p:txBody>
      </p:sp>
    </p:spTree>
    <p:extLst>
      <p:ext uri="{BB962C8B-B14F-4D97-AF65-F5344CB8AC3E}">
        <p14:creationId xmlns:p14="http://schemas.microsoft.com/office/powerpoint/2010/main" val="3374934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About </a:t>
            </a:r>
            <a:r>
              <a:rPr lang="en-US" sz="3600" dirty="0" err="1" smtClean="0"/>
              <a:t>tinea</a:t>
            </a:r>
            <a:r>
              <a:rPr lang="en-US" sz="3600" dirty="0" smtClean="0"/>
              <a:t> </a:t>
            </a:r>
            <a:r>
              <a:rPr lang="en-US" sz="3600" dirty="0" err="1" smtClean="0"/>
              <a:t>capitis</a:t>
            </a:r>
            <a:r>
              <a:rPr lang="en-US" sz="3600" dirty="0" smtClean="0"/>
              <a:t> </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May </a:t>
            </a:r>
            <a:r>
              <a:rPr lang="en-US" dirty="0" smtClean="0"/>
              <a:t>occur in several different forms, </a:t>
            </a:r>
            <a:r>
              <a:rPr lang="en-US" dirty="0"/>
              <a:t>"gray patch," "black dot" and </a:t>
            </a:r>
            <a:r>
              <a:rPr lang="en-US" dirty="0" err="1" smtClean="0"/>
              <a:t>favus</a:t>
            </a:r>
            <a:r>
              <a:rPr lang="en-US" dirty="0" smtClean="0"/>
              <a:t>. </a:t>
            </a:r>
            <a:endParaRPr lang="en-US" dirty="0" smtClean="0"/>
          </a:p>
          <a:p>
            <a:r>
              <a:rPr lang="en-US" dirty="0" smtClean="0"/>
              <a:t>Black </a:t>
            </a:r>
            <a:r>
              <a:rPr lang="en-US" dirty="0" smtClean="0"/>
              <a:t>dot </a:t>
            </a:r>
            <a:r>
              <a:rPr lang="en-US" dirty="0" err="1" smtClean="0"/>
              <a:t>tinea</a:t>
            </a:r>
            <a:r>
              <a:rPr lang="en-US" dirty="0" smtClean="0"/>
              <a:t> </a:t>
            </a:r>
            <a:r>
              <a:rPr lang="en-US" dirty="0" err="1" smtClean="0"/>
              <a:t>capitis</a:t>
            </a:r>
            <a:r>
              <a:rPr lang="en-US" dirty="0" smtClean="0"/>
              <a:t> is most associated with </a:t>
            </a:r>
            <a:r>
              <a:rPr lang="en-US" dirty="0" err="1" smtClean="0"/>
              <a:t>trychophyton</a:t>
            </a:r>
            <a:r>
              <a:rPr lang="en-US" dirty="0" smtClean="0"/>
              <a:t> species and is commonly seen in the US. </a:t>
            </a:r>
          </a:p>
          <a:p>
            <a:r>
              <a:rPr lang="en-US" dirty="0" smtClean="0"/>
              <a:t>Hair products, washing and use of oil not implicated in acquiring </a:t>
            </a:r>
            <a:r>
              <a:rPr lang="en-US" dirty="0" err="1" smtClean="0"/>
              <a:t>tinea</a:t>
            </a:r>
            <a:r>
              <a:rPr lang="en-US" dirty="0" smtClean="0"/>
              <a:t> </a:t>
            </a:r>
            <a:r>
              <a:rPr lang="en-US" dirty="0" err="1" smtClean="0"/>
              <a:t>capitis</a:t>
            </a:r>
            <a:r>
              <a:rPr lang="en-US" dirty="0" smtClean="0"/>
              <a:t> </a:t>
            </a:r>
            <a:endParaRPr lang="en-US" baseline="30000" dirty="0" smtClean="0"/>
          </a:p>
          <a:p>
            <a:r>
              <a:rPr lang="en-US" dirty="0" smtClean="0"/>
              <a:t>Spore control can be achieved with selenium sulfide 2.5% or ketoconazole 2% shampoo applies for 5-10 minutes three times per week. This therapy alone will not treat </a:t>
            </a:r>
            <a:r>
              <a:rPr lang="en-US" dirty="0" err="1" smtClean="0"/>
              <a:t>tinea</a:t>
            </a:r>
            <a:r>
              <a:rPr lang="en-US" dirty="0" smtClean="0"/>
              <a:t> </a:t>
            </a:r>
            <a:r>
              <a:rPr lang="en-US" dirty="0" err="1" smtClean="0"/>
              <a:t>capitis</a:t>
            </a:r>
            <a:r>
              <a:rPr lang="en-US" dirty="0" smtClean="0"/>
              <a:t>. </a:t>
            </a:r>
            <a:endParaRPr lang="en-US" baseline="30000" dirty="0"/>
          </a:p>
        </p:txBody>
      </p:sp>
    </p:spTree>
    <p:extLst>
      <p:ext uri="{BB962C8B-B14F-4D97-AF65-F5344CB8AC3E}">
        <p14:creationId xmlns:p14="http://schemas.microsoft.com/office/powerpoint/2010/main" val="26676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Grey Patch </a:t>
            </a:r>
            <a:r>
              <a:rPr lang="en-US" dirty="0" err="1" smtClean="0"/>
              <a:t>Tinea</a:t>
            </a:r>
            <a:r>
              <a:rPr lang="en-US" dirty="0" smtClean="0"/>
              <a:t> </a:t>
            </a:r>
            <a:r>
              <a:rPr lang="en-US" dirty="0" err="1" smtClean="0"/>
              <a:t>Capitis</a:t>
            </a:r>
            <a:r>
              <a:rPr lang="en-US" dirty="0" smtClean="0"/>
              <a:t> </a:t>
            </a:r>
            <a:endParaRPr lang="en-US" dirty="0"/>
          </a:p>
        </p:txBody>
      </p:sp>
      <p:pic>
        <p:nvPicPr>
          <p:cNvPr id="4" name="Content Placeholder 3" descr="Screen Shot 2014-08-18 at 3.39.08 PM.png"/>
          <p:cNvPicPr>
            <a:picLocks noGrp="1" noChangeAspect="1"/>
          </p:cNvPicPr>
          <p:nvPr>
            <p:ph idx="1"/>
          </p:nvPr>
        </p:nvPicPr>
        <p:blipFill>
          <a:blip r:embed="rId2" cstate="print">
            <a:extLst>
              <a:ext uri="{28A0092B-C50C-407E-A947-70E740481C1C}">
                <a14:useLocalDpi xmlns:a14="http://schemas.microsoft.com/office/drawing/2010/main" val="0"/>
              </a:ext>
            </a:extLst>
          </a:blip>
          <a:srcRect l="-70619" r="-70619"/>
          <a:stretch>
            <a:fillRect/>
          </a:stretch>
        </p:blipFill>
        <p:spPr/>
      </p:pic>
    </p:spTree>
    <p:extLst>
      <p:ext uri="{BB962C8B-B14F-4D97-AF65-F5344CB8AC3E}">
        <p14:creationId xmlns:p14="http://schemas.microsoft.com/office/powerpoint/2010/main" val="354388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a:xfrm>
            <a:off x="457200" y="1295400"/>
            <a:ext cx="8229600" cy="5257800"/>
          </a:xfrm>
        </p:spPr>
        <p:txBody>
          <a:bodyPr>
            <a:normAutofit fontScale="77500" lnSpcReduction="20000"/>
          </a:bodyPr>
          <a:lstStyle/>
          <a:p>
            <a:pPr marL="0" indent="0">
              <a:buNone/>
            </a:pPr>
            <a:r>
              <a:rPr lang="en-US" dirty="0" smtClean="0"/>
              <a:t>The mother of a 4 </a:t>
            </a:r>
            <a:r>
              <a:rPr lang="en-US" dirty="0" err="1" smtClean="0"/>
              <a:t>wk</a:t>
            </a:r>
            <a:r>
              <a:rPr lang="en-US" dirty="0" smtClean="0"/>
              <a:t> old infant brings her son to your office because she is worried about a red, raised lesion that developed on his upper lip and has progressively increased in size within the last week. Breast feeding has been affected in the last few days. There were no complications with his pregnancy or delivery and mother states that this lesion was not present at his birth. </a:t>
            </a:r>
            <a:endParaRPr lang="en-US" dirty="0"/>
          </a:p>
          <a:p>
            <a:pPr marL="0" indent="0">
              <a:buNone/>
            </a:pPr>
            <a:endParaRPr lang="en-US" dirty="0" smtClean="0"/>
          </a:p>
          <a:p>
            <a:r>
              <a:rPr lang="en-US" dirty="0" smtClean="0"/>
              <a:t>Identify the lesion pictured in the next slide and discuss other possible diagnoses to consider?</a:t>
            </a:r>
          </a:p>
          <a:p>
            <a:r>
              <a:rPr lang="en-US" dirty="0" smtClean="0"/>
              <a:t>What is the expected natural course of this lesion, when would intervention be indicated?</a:t>
            </a:r>
            <a:endParaRPr lang="en-US" dirty="0"/>
          </a:p>
          <a:p>
            <a:r>
              <a:rPr lang="en-US" dirty="0" smtClean="0"/>
              <a:t>The patient’s mother asks you what treatments are available for this lesion, what are the options and what is most appropriate for this patient?</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3075983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8-13 at 1.02.05 PM.png"/>
          <p:cNvPicPr>
            <a:picLocks noGrp="1" noChangeAspect="1"/>
          </p:cNvPicPr>
          <p:nvPr>
            <p:ph idx="1"/>
          </p:nvPr>
        </p:nvPicPr>
        <p:blipFill>
          <a:blip r:embed="rId2">
            <a:extLst>
              <a:ext uri="{28A0092B-C50C-407E-A947-70E740481C1C}">
                <a14:useLocalDpi xmlns:a14="http://schemas.microsoft.com/office/drawing/2010/main" val="0"/>
              </a:ext>
            </a:extLst>
          </a:blip>
          <a:srcRect t="11314" b="11314"/>
          <a:stretch>
            <a:fillRect/>
          </a:stretch>
        </p:blipFill>
        <p:spPr>
          <a:xfrm>
            <a:off x="457200" y="838200"/>
            <a:ext cx="8229600" cy="4525963"/>
          </a:xfrm>
        </p:spPr>
      </p:pic>
      <p:sp>
        <p:nvSpPr>
          <p:cNvPr id="5" name="TextBox 4"/>
          <p:cNvSpPr txBox="1"/>
          <p:nvPr/>
        </p:nvSpPr>
        <p:spPr>
          <a:xfrm>
            <a:off x="609600" y="6019800"/>
            <a:ext cx="8686800" cy="830997"/>
          </a:xfrm>
          <a:prstGeom prst="rect">
            <a:avLst/>
          </a:prstGeom>
          <a:noFill/>
        </p:spPr>
        <p:txBody>
          <a:bodyPr wrap="square" rtlCol="0">
            <a:spAutoFit/>
          </a:bodyPr>
          <a:lstStyle/>
          <a:p>
            <a:r>
              <a:rPr lang="en-US" sz="1200" dirty="0" smtClean="0"/>
              <a:t>Pediatrics In Review: </a:t>
            </a:r>
            <a:r>
              <a:rPr lang="en-US" sz="1200" b="1" dirty="0"/>
              <a:t>Infantile </a:t>
            </a:r>
            <a:r>
              <a:rPr lang="en-US" sz="1200" b="1" dirty="0" err="1"/>
              <a:t>Hemangiomas</a:t>
            </a:r>
            <a:r>
              <a:rPr lang="en-US" sz="1200" b="1" dirty="0"/>
              <a:t>: An Update on Pathogenesis and Therapy </a:t>
            </a:r>
            <a:endParaRPr lang="en-US" sz="1200" dirty="0"/>
          </a:p>
          <a:p>
            <a:r>
              <a:rPr lang="en-US" sz="1200" dirty="0"/>
              <a:t>Tina S. Chen, Lawrence F. </a:t>
            </a:r>
            <a:r>
              <a:rPr lang="en-US" sz="1200" dirty="0" err="1"/>
              <a:t>Eichenfield</a:t>
            </a:r>
            <a:r>
              <a:rPr lang="en-US" sz="1200" dirty="0"/>
              <a:t> and Sheila Fallon Friedlander </a:t>
            </a:r>
            <a:r>
              <a:rPr lang="en-US" sz="1200" i="1" dirty="0"/>
              <a:t>Pediatrics </a:t>
            </a:r>
            <a:r>
              <a:rPr lang="en-US" sz="1200" dirty="0"/>
              <a:t>2013;131;99; originally published online December 24, 2012; DOI: 10.1542/peds.2012-1128 </a:t>
            </a:r>
          </a:p>
          <a:p>
            <a:r>
              <a:rPr lang="en-US" sz="1200" dirty="0" smtClean="0"/>
              <a:t> </a:t>
            </a:r>
            <a:endParaRPr lang="en-US" sz="1200" dirty="0"/>
          </a:p>
        </p:txBody>
      </p:sp>
    </p:spTree>
    <p:extLst>
      <p:ext uri="{BB962C8B-B14F-4D97-AF65-F5344CB8AC3E}">
        <p14:creationId xmlns:p14="http://schemas.microsoft.com/office/powerpoint/2010/main" val="3666093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Identify the lesion pictured in the next slide and discuss other possible diagnoses to consider?</a:t>
            </a:r>
          </a:p>
        </p:txBody>
      </p:sp>
      <p:sp>
        <p:nvSpPr>
          <p:cNvPr id="3" name="Content Placeholder 2"/>
          <p:cNvSpPr>
            <a:spLocks noGrp="1"/>
          </p:cNvSpPr>
          <p:nvPr>
            <p:ph idx="1"/>
          </p:nvPr>
        </p:nvSpPr>
        <p:spPr>
          <a:xfrm>
            <a:off x="457200" y="1600200"/>
            <a:ext cx="8229600" cy="990600"/>
          </a:xfrm>
        </p:spPr>
        <p:txBody>
          <a:bodyPr>
            <a:normAutofit lnSpcReduction="10000"/>
          </a:bodyPr>
          <a:lstStyle/>
          <a:p>
            <a:pPr marL="0" indent="0">
              <a:buNone/>
            </a:pPr>
            <a:r>
              <a:rPr lang="en-US" sz="1800" dirty="0" smtClean="0"/>
              <a:t>This is an infantile </a:t>
            </a:r>
            <a:r>
              <a:rPr lang="en-US" sz="1800" dirty="0" err="1" smtClean="0"/>
              <a:t>hemangioma</a:t>
            </a:r>
            <a:r>
              <a:rPr lang="en-US" sz="1800" dirty="0"/>
              <a:t> </a:t>
            </a:r>
            <a:r>
              <a:rPr lang="en-US" sz="1800" dirty="0" smtClean="0"/>
              <a:t>comprised of proliferating endothelial cells. </a:t>
            </a:r>
            <a:endParaRPr lang="en-US" sz="1800" dirty="0" smtClean="0"/>
          </a:p>
          <a:p>
            <a:pPr>
              <a:buFontTx/>
              <a:buChar char="-"/>
            </a:pPr>
            <a:r>
              <a:rPr lang="en-US" sz="1800" dirty="0" smtClean="0"/>
              <a:t>blanching </a:t>
            </a:r>
            <a:r>
              <a:rPr lang="en-US" sz="1800" dirty="0" smtClean="0"/>
              <a:t>lesion then </a:t>
            </a:r>
            <a:r>
              <a:rPr lang="en-US" sz="1800" dirty="0" smtClean="0"/>
              <a:t>evolves </a:t>
            </a:r>
            <a:r>
              <a:rPr lang="en-US" sz="1800" dirty="0" smtClean="0"/>
              <a:t>into a red </a:t>
            </a:r>
            <a:r>
              <a:rPr lang="en-US" sz="1800" dirty="0" smtClean="0"/>
              <a:t>macule</a:t>
            </a:r>
          </a:p>
          <a:p>
            <a:pPr>
              <a:buFontTx/>
              <a:buChar char="-"/>
            </a:pPr>
            <a:r>
              <a:rPr lang="en-US" sz="1800" dirty="0" smtClean="0"/>
              <a:t>may </a:t>
            </a:r>
            <a:r>
              <a:rPr lang="en-US" sz="1800" dirty="0" smtClean="0"/>
              <a:t>become dome like, lobulated or plaque like</a:t>
            </a:r>
            <a:r>
              <a:rPr lang="en-US" sz="2000" dirty="0" smtClean="0"/>
              <a:t>. </a:t>
            </a:r>
            <a:endParaRPr lang="en-US" sz="1800" dirty="0" smtClean="0"/>
          </a:p>
          <a:p>
            <a:pPr marL="0" indent="0">
              <a:buNone/>
            </a:pPr>
            <a:endParaRPr lang="en-US" dirty="0" smtClean="0"/>
          </a:p>
          <a:p>
            <a:pPr marL="0" indent="0">
              <a:buNone/>
            </a:pPr>
            <a:endParaRPr lang="en-US" dirty="0" smtClean="0"/>
          </a:p>
          <a:p>
            <a:pPr marL="0" indent="0">
              <a:buNone/>
            </a:pPr>
            <a:endParaRPr lang="en-US" dirty="0"/>
          </a:p>
        </p:txBody>
      </p:sp>
      <p:grpSp>
        <p:nvGrpSpPr>
          <p:cNvPr id="8" name="Group 7"/>
          <p:cNvGrpSpPr/>
          <p:nvPr/>
        </p:nvGrpSpPr>
        <p:grpSpPr>
          <a:xfrm>
            <a:off x="5791199" y="3590097"/>
            <a:ext cx="2722259" cy="1787013"/>
            <a:chOff x="5826848" y="3339061"/>
            <a:chExt cx="3062542" cy="1994943"/>
          </a:xfrm>
        </p:grpSpPr>
        <p:grpSp>
          <p:nvGrpSpPr>
            <p:cNvPr id="6" name="Group 5"/>
            <p:cNvGrpSpPr/>
            <p:nvPr/>
          </p:nvGrpSpPr>
          <p:grpSpPr>
            <a:xfrm>
              <a:off x="6047150" y="3339061"/>
              <a:ext cx="2842240" cy="1994943"/>
              <a:chOff x="6047150" y="3339061"/>
              <a:chExt cx="2842240" cy="1994943"/>
            </a:xfrm>
          </p:grpSpPr>
          <p:pic>
            <p:nvPicPr>
              <p:cNvPr id="4" name="Content Placeholder 3" descr="Screen Shot 2014-08-13 at 1.14.50 PM.png"/>
              <p:cNvPicPr>
                <a:picLocks noChangeAspect="1"/>
              </p:cNvPicPr>
              <p:nvPr/>
            </p:nvPicPr>
            <p:blipFill rotWithShape="1">
              <a:blip r:embed="rId3" cstate="print">
                <a:extLst>
                  <a:ext uri="{28A0092B-C50C-407E-A947-70E740481C1C}">
                    <a14:useLocalDpi xmlns:a14="http://schemas.microsoft.com/office/drawing/2010/main" val="0"/>
                  </a:ext>
                </a:extLst>
              </a:blip>
              <a:srcRect l="-1898" t="7802" r="-1457"/>
              <a:stretch/>
            </p:blipFill>
            <p:spPr>
              <a:xfrm>
                <a:off x="6990262" y="3339061"/>
                <a:ext cx="1899128" cy="1994943"/>
              </a:xfrm>
              <a:prstGeom prst="rect">
                <a:avLst/>
              </a:prstGeom>
            </p:spPr>
          </p:pic>
          <p:sp>
            <p:nvSpPr>
              <p:cNvPr id="5" name="TextBox 4"/>
              <p:cNvSpPr txBox="1"/>
              <p:nvPr/>
            </p:nvSpPr>
            <p:spPr>
              <a:xfrm>
                <a:off x="6047150" y="5029200"/>
                <a:ext cx="2487251" cy="292050"/>
              </a:xfrm>
              <a:prstGeom prst="rect">
                <a:avLst/>
              </a:prstGeom>
              <a:noFill/>
            </p:spPr>
            <p:txBody>
              <a:bodyPr wrap="square" rtlCol="0">
                <a:spAutoFit/>
              </a:bodyPr>
              <a:lstStyle/>
              <a:p>
                <a:r>
                  <a:rPr lang="en-US" sz="1100" dirty="0" smtClean="0"/>
                  <a:t>Birthmarks.us.case13  Dr. </a:t>
                </a:r>
                <a:r>
                  <a:rPr lang="en-US" sz="1100" dirty="0" err="1" smtClean="0"/>
                  <a:t>Konez</a:t>
                </a:r>
                <a:r>
                  <a:rPr lang="en-US" sz="1100" dirty="0" smtClean="0"/>
                  <a:t> </a:t>
                </a:r>
                <a:endParaRPr lang="en-US" sz="1100" dirty="0"/>
              </a:p>
            </p:txBody>
          </p:sp>
        </p:grpSp>
        <p:sp>
          <p:nvSpPr>
            <p:cNvPr id="7" name="TextBox 6"/>
            <p:cNvSpPr txBox="1"/>
            <p:nvPr/>
          </p:nvSpPr>
          <p:spPr>
            <a:xfrm>
              <a:off x="5826848" y="4845476"/>
              <a:ext cx="3049226" cy="281404"/>
            </a:xfrm>
            <a:prstGeom prst="rect">
              <a:avLst/>
            </a:prstGeom>
            <a:noFill/>
          </p:spPr>
          <p:txBody>
            <a:bodyPr wrap="square" rtlCol="0">
              <a:spAutoFit/>
            </a:bodyPr>
            <a:lstStyle/>
            <a:p>
              <a:r>
                <a:rPr lang="en-US" sz="1100" dirty="0" smtClean="0"/>
                <a:t>Rapidly </a:t>
              </a:r>
              <a:r>
                <a:rPr lang="en-US" sz="1100" dirty="0" err="1" smtClean="0"/>
                <a:t>Involuting</a:t>
              </a:r>
              <a:r>
                <a:rPr lang="en-US" sz="1100" dirty="0" smtClean="0"/>
                <a:t> Congenital </a:t>
              </a:r>
              <a:r>
                <a:rPr lang="en-US" sz="1100" dirty="0" err="1" smtClean="0"/>
                <a:t>Hemangioma</a:t>
              </a:r>
              <a:r>
                <a:rPr lang="en-US" sz="1100" dirty="0" smtClean="0"/>
                <a:t> </a:t>
              </a:r>
              <a:endParaRPr lang="en-US" sz="1100" dirty="0"/>
            </a:p>
          </p:txBody>
        </p:sp>
      </p:grpSp>
      <p:sp>
        <p:nvSpPr>
          <p:cNvPr id="10" name="TextBox 9"/>
          <p:cNvSpPr txBox="1"/>
          <p:nvPr/>
        </p:nvSpPr>
        <p:spPr>
          <a:xfrm>
            <a:off x="641412" y="3657600"/>
            <a:ext cx="5029200" cy="1754326"/>
          </a:xfrm>
          <a:prstGeom prst="rect">
            <a:avLst/>
          </a:prstGeom>
          <a:noFill/>
        </p:spPr>
        <p:txBody>
          <a:bodyPr wrap="square" rtlCol="0">
            <a:spAutoFit/>
          </a:bodyPr>
          <a:lstStyle/>
          <a:p>
            <a:r>
              <a:rPr lang="en-US" dirty="0"/>
              <a:t>In contrast, </a:t>
            </a:r>
            <a:r>
              <a:rPr lang="en-US" dirty="0" err="1"/>
              <a:t>noninvoluting</a:t>
            </a:r>
            <a:r>
              <a:rPr lang="en-US" dirty="0"/>
              <a:t> congenital </a:t>
            </a:r>
            <a:r>
              <a:rPr lang="en-US" dirty="0" err="1"/>
              <a:t>hemangiomas</a:t>
            </a:r>
            <a:r>
              <a:rPr lang="en-US" dirty="0"/>
              <a:t> and rapidly </a:t>
            </a:r>
            <a:r>
              <a:rPr lang="en-US" dirty="0" err="1"/>
              <a:t>involuting</a:t>
            </a:r>
            <a:r>
              <a:rPr lang="en-US" dirty="0"/>
              <a:t> congenital </a:t>
            </a:r>
            <a:r>
              <a:rPr lang="en-US" dirty="0" err="1"/>
              <a:t>hemangiomas</a:t>
            </a:r>
            <a:r>
              <a:rPr lang="en-US" dirty="0"/>
              <a:t> </a:t>
            </a:r>
            <a:r>
              <a:rPr lang="en-US" b="1" dirty="0"/>
              <a:t>RICH</a:t>
            </a:r>
            <a:r>
              <a:rPr lang="en-US" dirty="0"/>
              <a:t>) are present and fully formed at birth and may be ulcerating. They may possess </a:t>
            </a:r>
            <a:r>
              <a:rPr lang="en-US" dirty="0" err="1"/>
              <a:t>telangiectases</a:t>
            </a:r>
            <a:r>
              <a:rPr lang="en-US" dirty="0"/>
              <a:t> and a rim of pallor and typically</a:t>
            </a:r>
          </a:p>
          <a:p>
            <a:r>
              <a:rPr lang="en-US" dirty="0"/>
              <a:t>involute in the second year of life. </a:t>
            </a:r>
          </a:p>
        </p:txBody>
      </p:sp>
    </p:spTree>
    <p:extLst>
      <p:ext uri="{BB962C8B-B14F-4D97-AF65-F5344CB8AC3E}">
        <p14:creationId xmlns:p14="http://schemas.microsoft.com/office/powerpoint/2010/main" val="4187964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What is the expected natural course of this lesion, when would intervention be indicated?</a:t>
            </a:r>
          </a:p>
        </p:txBody>
      </p:sp>
      <p:sp>
        <p:nvSpPr>
          <p:cNvPr id="3" name="Content Placeholder 2"/>
          <p:cNvSpPr>
            <a:spLocks noGrp="1"/>
          </p:cNvSpPr>
          <p:nvPr>
            <p:ph idx="1"/>
          </p:nvPr>
        </p:nvSpPr>
        <p:spPr>
          <a:xfrm>
            <a:off x="457200" y="1600200"/>
            <a:ext cx="8229600" cy="4648200"/>
          </a:xfrm>
        </p:spPr>
        <p:txBody>
          <a:bodyPr>
            <a:normAutofit fontScale="70000" lnSpcReduction="20000"/>
          </a:bodyPr>
          <a:lstStyle/>
          <a:p>
            <a:r>
              <a:rPr lang="en-US" dirty="0" smtClean="0"/>
              <a:t>Most </a:t>
            </a:r>
            <a:r>
              <a:rPr lang="en-US" dirty="0"/>
              <a:t>are cutaneous </a:t>
            </a:r>
            <a:r>
              <a:rPr lang="en-US" dirty="0" smtClean="0"/>
              <a:t>lesions. </a:t>
            </a:r>
            <a:r>
              <a:rPr lang="en-US" dirty="0"/>
              <a:t>They typically undergo a rapid early proliferative phase, reaching their maximum size by 6 to 8 months, followed by a gradual spontaneous </a:t>
            </a:r>
            <a:r>
              <a:rPr lang="en-US" dirty="0" smtClean="0"/>
              <a:t>involution. 50% resolve completely by age 5, 70% resolve completely by age 7. </a:t>
            </a:r>
          </a:p>
          <a:p>
            <a:r>
              <a:rPr lang="en-US" dirty="0" smtClean="0"/>
              <a:t>Treatment may be indicated in the case of complications such as </a:t>
            </a:r>
          </a:p>
          <a:p>
            <a:pPr lvl="1"/>
            <a:r>
              <a:rPr lang="en-US" dirty="0"/>
              <a:t>P</a:t>
            </a:r>
            <a:r>
              <a:rPr lang="en-US" dirty="0" smtClean="0"/>
              <a:t>ermanent disfigurement or functional compromise </a:t>
            </a:r>
          </a:p>
          <a:p>
            <a:pPr lvl="1"/>
            <a:r>
              <a:rPr lang="en-US" dirty="0" smtClean="0"/>
              <a:t>Ulceration</a:t>
            </a:r>
            <a:endParaRPr lang="en-US" dirty="0"/>
          </a:p>
          <a:p>
            <a:pPr lvl="1"/>
            <a:r>
              <a:rPr lang="en-US" dirty="0" smtClean="0"/>
              <a:t>Bleeding</a:t>
            </a:r>
            <a:endParaRPr lang="en-US" dirty="0"/>
          </a:p>
          <a:p>
            <a:pPr lvl="1"/>
            <a:r>
              <a:rPr lang="en-US" dirty="0"/>
              <a:t>V</a:t>
            </a:r>
            <a:r>
              <a:rPr lang="en-US" dirty="0" smtClean="0"/>
              <a:t>isual compromise</a:t>
            </a:r>
          </a:p>
          <a:p>
            <a:pPr lvl="1"/>
            <a:r>
              <a:rPr lang="en-US" dirty="0" smtClean="0"/>
              <a:t> </a:t>
            </a:r>
            <a:r>
              <a:rPr lang="en-US" dirty="0"/>
              <a:t>A</a:t>
            </a:r>
            <a:r>
              <a:rPr lang="en-US" dirty="0" smtClean="0"/>
              <a:t>irway obstruction</a:t>
            </a:r>
            <a:endParaRPr lang="en-US" dirty="0"/>
          </a:p>
          <a:p>
            <a:pPr lvl="1"/>
            <a:r>
              <a:rPr lang="en-US" dirty="0"/>
              <a:t> C</a:t>
            </a:r>
            <a:r>
              <a:rPr lang="en-US" dirty="0" smtClean="0"/>
              <a:t>ongestive </a:t>
            </a:r>
            <a:r>
              <a:rPr lang="en-US" dirty="0"/>
              <a:t>heart failure </a:t>
            </a:r>
          </a:p>
          <a:p>
            <a:r>
              <a:rPr lang="en-US" dirty="0" smtClean="0"/>
              <a:t>There </a:t>
            </a:r>
            <a:r>
              <a:rPr lang="en-US" dirty="0"/>
              <a:t>may be residual scar formation, telangiectasia or loose localized skin (</a:t>
            </a:r>
            <a:r>
              <a:rPr lang="en-US" dirty="0" err="1"/>
              <a:t>anetodermic</a:t>
            </a:r>
            <a:r>
              <a:rPr lang="en-US" dirty="0"/>
              <a:t>) at the site of involution </a:t>
            </a:r>
            <a:endParaRPr lang="en-US" dirty="0" smtClean="0"/>
          </a:p>
          <a:p>
            <a:endParaRPr lang="en-US" dirty="0"/>
          </a:p>
          <a:p>
            <a:pPr lvl="1">
              <a:buFont typeface="Arial"/>
              <a:buChar char="•"/>
            </a:pPr>
            <a:endParaRPr lang="en-US" dirty="0"/>
          </a:p>
          <a:p>
            <a:endParaRPr lang="en-US" dirty="0"/>
          </a:p>
        </p:txBody>
      </p:sp>
    </p:spTree>
    <p:extLst>
      <p:ext uri="{BB962C8B-B14F-4D97-AF65-F5344CB8AC3E}">
        <p14:creationId xmlns:p14="http://schemas.microsoft.com/office/powerpoint/2010/main" val="852944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The patient’s mother asks you what treatments are available for this lesion, what are the options and what is most appropriate for this patient?</a:t>
            </a:r>
          </a:p>
        </p:txBody>
      </p:sp>
      <p:sp>
        <p:nvSpPr>
          <p:cNvPr id="3" name="Content Placeholder 2"/>
          <p:cNvSpPr>
            <a:spLocks noGrp="1"/>
          </p:cNvSpPr>
          <p:nvPr>
            <p:ph idx="1"/>
          </p:nvPr>
        </p:nvSpPr>
        <p:spPr>
          <a:xfrm>
            <a:off x="533400" y="1981200"/>
            <a:ext cx="8153400" cy="3352800"/>
          </a:xfrm>
        </p:spPr>
        <p:txBody>
          <a:bodyPr>
            <a:noAutofit/>
          </a:bodyPr>
          <a:lstStyle/>
          <a:p>
            <a:r>
              <a:rPr lang="en-US" sz="2000" dirty="0" smtClean="0"/>
              <a:t>Management options include watchful waiting, steroids (topical, systemic, </a:t>
            </a:r>
            <a:r>
              <a:rPr lang="en-US" sz="2000" dirty="0" err="1" smtClean="0"/>
              <a:t>intralesional</a:t>
            </a:r>
            <a:r>
              <a:rPr lang="en-US" sz="2000" dirty="0" smtClean="0"/>
              <a:t>), surgical therapy (laser, excision)</a:t>
            </a:r>
          </a:p>
          <a:p>
            <a:r>
              <a:rPr lang="en-US" sz="2000" b="1" dirty="0" smtClean="0"/>
              <a:t>Observation</a:t>
            </a:r>
          </a:p>
          <a:p>
            <a:r>
              <a:rPr lang="en-US" sz="2000" b="1" dirty="0" smtClean="0"/>
              <a:t>Systemic </a:t>
            </a:r>
            <a:r>
              <a:rPr lang="en-US" sz="2000" b="1" dirty="0" smtClean="0"/>
              <a:t>therapy</a:t>
            </a:r>
            <a:r>
              <a:rPr lang="en-US" sz="2000" dirty="0" smtClean="0"/>
              <a:t>: hydrocortisone vs. propranolol </a:t>
            </a:r>
          </a:p>
          <a:p>
            <a:r>
              <a:rPr lang="en-US" sz="2000" b="1" dirty="0" smtClean="0"/>
              <a:t>Topical therapy: </a:t>
            </a:r>
            <a:r>
              <a:rPr lang="en-US" sz="2000" dirty="0" smtClean="0"/>
              <a:t>may be indicated for small, thin lesions. </a:t>
            </a:r>
          </a:p>
          <a:p>
            <a:r>
              <a:rPr lang="en-US" sz="2000" b="1" dirty="0" smtClean="0"/>
              <a:t>Pulsed dye laser: </a:t>
            </a:r>
            <a:r>
              <a:rPr lang="en-US" sz="2000" dirty="0" smtClean="0"/>
              <a:t>for ulcerated or thin wall lesions. May good good for cosmetic locations (fingers</a:t>
            </a:r>
            <a:r>
              <a:rPr lang="en-US" sz="2000" dirty="0"/>
              <a:t>, eyes, lips, nasal tip, ears, </a:t>
            </a:r>
            <a:r>
              <a:rPr lang="en-US" sz="2000" dirty="0" smtClean="0"/>
              <a:t>face)</a:t>
            </a:r>
            <a:endParaRPr lang="en-US" sz="2000" dirty="0"/>
          </a:p>
          <a:p>
            <a:endParaRPr lang="en-US" sz="1600" dirty="0"/>
          </a:p>
        </p:txBody>
      </p:sp>
    </p:spTree>
    <p:extLst>
      <p:ext uri="{BB962C8B-B14F-4D97-AF65-F5344CB8AC3E}">
        <p14:creationId xmlns:p14="http://schemas.microsoft.com/office/powerpoint/2010/main" val="2200855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4-08-13 at 1.25.09 PM.png"/>
          <p:cNvPicPr>
            <a:picLocks noGrp="1" noChangeAspect="1"/>
          </p:cNvPicPr>
          <p:nvPr>
            <p:ph idx="1"/>
          </p:nvPr>
        </p:nvPicPr>
        <p:blipFill>
          <a:blip r:embed="rId2">
            <a:extLst>
              <a:ext uri="{28A0092B-C50C-407E-A947-70E740481C1C}">
                <a14:useLocalDpi xmlns:a14="http://schemas.microsoft.com/office/drawing/2010/main" val="0"/>
              </a:ext>
            </a:extLst>
          </a:blip>
          <a:srcRect l="-45184" r="-45184"/>
          <a:stretch>
            <a:fillRect/>
          </a:stretch>
        </p:blipFill>
        <p:spPr>
          <a:xfrm>
            <a:off x="-293528" y="152400"/>
            <a:ext cx="9662378" cy="6477000"/>
          </a:xfrm>
        </p:spPr>
      </p:pic>
    </p:spTree>
    <p:extLst>
      <p:ext uri="{BB962C8B-B14F-4D97-AF65-F5344CB8AC3E}">
        <p14:creationId xmlns:p14="http://schemas.microsoft.com/office/powerpoint/2010/main" val="223236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err="1" smtClean="0"/>
              <a:t>Hemangiomas</a:t>
            </a:r>
            <a:endParaRPr lang="en-US" sz="3200" dirty="0"/>
          </a:p>
        </p:txBody>
      </p:sp>
      <p:sp>
        <p:nvSpPr>
          <p:cNvPr id="3" name="Content Placeholder 2"/>
          <p:cNvSpPr>
            <a:spLocks noGrp="1"/>
          </p:cNvSpPr>
          <p:nvPr>
            <p:ph idx="1"/>
          </p:nvPr>
        </p:nvSpPr>
        <p:spPr>
          <a:xfrm>
            <a:off x="457200" y="1295400"/>
            <a:ext cx="8229600" cy="4830763"/>
          </a:xfrm>
        </p:spPr>
        <p:txBody>
          <a:bodyPr>
            <a:normAutofit/>
          </a:bodyPr>
          <a:lstStyle/>
          <a:p>
            <a:r>
              <a:rPr lang="en-US" sz="2400" dirty="0" smtClean="0"/>
              <a:t>In a newborn with multiple cutaneous </a:t>
            </a:r>
            <a:r>
              <a:rPr lang="en-US" sz="2400" dirty="0" err="1" smtClean="0"/>
              <a:t>hemangiomas</a:t>
            </a:r>
            <a:r>
              <a:rPr lang="en-US" sz="2400" dirty="0" smtClean="0"/>
              <a:t> (&gt; 5), </a:t>
            </a:r>
            <a:r>
              <a:rPr lang="en-US" sz="2400" dirty="0" smtClean="0"/>
              <a:t>screen </a:t>
            </a:r>
            <a:r>
              <a:rPr lang="en-US" sz="2400" dirty="0" smtClean="0"/>
              <a:t>for visceral </a:t>
            </a:r>
            <a:r>
              <a:rPr lang="en-US" sz="2400" dirty="0" err="1" smtClean="0"/>
              <a:t>hemangiomatosis</a:t>
            </a:r>
            <a:r>
              <a:rPr lang="en-US" sz="2400" dirty="0" smtClean="0"/>
              <a:t> </a:t>
            </a:r>
            <a:r>
              <a:rPr lang="en-US" sz="2400" dirty="0" smtClean="0"/>
              <a:t>as these </a:t>
            </a:r>
            <a:r>
              <a:rPr lang="en-US" sz="2400" dirty="0" smtClean="0"/>
              <a:t>are the most </a:t>
            </a:r>
            <a:r>
              <a:rPr lang="en-US" sz="2400" dirty="0"/>
              <a:t>common hepatic vascular lesions found in newborns that often are multiple and involve both lobes. </a:t>
            </a:r>
            <a:endParaRPr lang="en-US" sz="2400" dirty="0" smtClean="0"/>
          </a:p>
          <a:p>
            <a:r>
              <a:rPr lang="en-US" sz="2800" dirty="0" smtClean="0"/>
              <a:t>PHACE Syndrome:</a:t>
            </a:r>
          </a:p>
          <a:p>
            <a:pPr lvl="1"/>
            <a:r>
              <a:rPr lang="en-US" sz="2400" dirty="0" smtClean="0"/>
              <a:t>If </a:t>
            </a:r>
            <a:r>
              <a:rPr lang="en-US" sz="2400" dirty="0" smtClean="0"/>
              <a:t>&gt; 5cm </a:t>
            </a:r>
            <a:r>
              <a:rPr lang="en-US" sz="2400" dirty="0" err="1" smtClean="0"/>
              <a:t>hemangioma</a:t>
            </a:r>
            <a:r>
              <a:rPr lang="en-US" sz="2400" dirty="0" smtClean="0"/>
              <a:t> on the face, evaluate for PHACE</a:t>
            </a:r>
          </a:p>
          <a:p>
            <a:pPr lvl="1"/>
            <a:r>
              <a:rPr lang="en-US" sz="2400" dirty="0" smtClean="0"/>
              <a:t>MRI/ MRA brain, upper chest and neck, CV imaging, </a:t>
            </a:r>
            <a:r>
              <a:rPr lang="en-US" sz="2400" dirty="0" err="1" smtClean="0"/>
              <a:t>optho</a:t>
            </a:r>
            <a:r>
              <a:rPr lang="en-US" sz="2400" dirty="0" smtClean="0"/>
              <a:t> </a:t>
            </a:r>
            <a:r>
              <a:rPr lang="en-US" sz="2400" dirty="0" err="1" smtClean="0"/>
              <a:t>eval</a:t>
            </a:r>
            <a:endParaRPr lang="en-US" sz="2400" dirty="0"/>
          </a:p>
        </p:txBody>
      </p:sp>
    </p:spTree>
    <p:extLst>
      <p:ext uri="{BB962C8B-B14F-4D97-AF65-F5344CB8AC3E}">
        <p14:creationId xmlns:p14="http://schemas.microsoft.com/office/powerpoint/2010/main" val="1165069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normAutofit/>
          </a:bodyPr>
          <a:lstStyle/>
          <a:p>
            <a:pPr>
              <a:buFont typeface="Wingdings" charset="0"/>
              <a:buNone/>
            </a:pPr>
            <a:r>
              <a:rPr lang="en-US" dirty="0" smtClean="0"/>
              <a:t>   An </a:t>
            </a:r>
            <a:r>
              <a:rPr lang="en-US" dirty="0"/>
              <a:t>infant </a:t>
            </a:r>
            <a:r>
              <a:rPr lang="en-US" dirty="0" smtClean="0"/>
              <a:t>presents to your clinic as a new patient.</a:t>
            </a:r>
            <a:r>
              <a:rPr lang="en-US" dirty="0"/>
              <a:t> </a:t>
            </a:r>
            <a:r>
              <a:rPr lang="en-US" dirty="0" smtClean="0"/>
              <a:t>During the review of family history, you discover that there are multiple contacts in the family with tuberous sclerosis complex. Parents are concerned that the infant has TS. </a:t>
            </a:r>
          </a:p>
          <a:p>
            <a:pPr>
              <a:buFont typeface="Wingdings" charse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517013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Describe and recognize pediatric dermatological conditions that may present in the head and neck. </a:t>
            </a:r>
          </a:p>
          <a:p>
            <a:r>
              <a:rPr lang="en-US" dirty="0" smtClean="0"/>
              <a:t>Understand the differential diagnosis of these  conditions and be able to identify the most common associated conditions or complications </a:t>
            </a:r>
            <a:endParaRPr lang="en-US" dirty="0"/>
          </a:p>
          <a:p>
            <a:r>
              <a:rPr lang="en-US" dirty="0" smtClean="0"/>
              <a:t>Be able to discuss management options and complications of treatment </a:t>
            </a:r>
          </a:p>
        </p:txBody>
      </p:sp>
    </p:spTree>
    <p:extLst>
      <p:ext uri="{BB962C8B-B14F-4D97-AF65-F5344CB8AC3E}">
        <p14:creationId xmlns:p14="http://schemas.microsoft.com/office/powerpoint/2010/main" val="249697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earliest cutaneous manifestation of </a:t>
            </a:r>
            <a:r>
              <a:rPr lang="en-US" dirty="0" smtClean="0"/>
              <a:t>tuberous sclerosis complex is</a:t>
            </a:r>
            <a:r>
              <a:rPr lang="en-US" dirty="0"/>
              <a:t>? </a:t>
            </a:r>
          </a:p>
        </p:txBody>
      </p:sp>
      <p:sp>
        <p:nvSpPr>
          <p:cNvPr id="3" name="Content Placeholder 2"/>
          <p:cNvSpPr>
            <a:spLocks noGrp="1"/>
          </p:cNvSpPr>
          <p:nvPr>
            <p:ph idx="1"/>
          </p:nvPr>
        </p:nvSpPr>
        <p:spPr>
          <a:xfrm>
            <a:off x="457200" y="1600200"/>
            <a:ext cx="8229600" cy="4648200"/>
          </a:xfrm>
        </p:spPr>
        <p:txBody>
          <a:bodyPr>
            <a:normAutofit/>
          </a:bodyPr>
          <a:lstStyle/>
          <a:p>
            <a:pPr eaLnBrk="0" hangingPunct="0"/>
            <a:r>
              <a:rPr lang="en-US" dirty="0"/>
              <a:t>A</a:t>
            </a:r>
            <a:r>
              <a:rPr lang="en-US" dirty="0" smtClean="0"/>
              <a:t>. </a:t>
            </a:r>
            <a:r>
              <a:rPr lang="en-US" dirty="0"/>
              <a:t>Café au </a:t>
            </a:r>
            <a:r>
              <a:rPr lang="en-US" dirty="0" err="1"/>
              <a:t>lait</a:t>
            </a:r>
            <a:r>
              <a:rPr lang="en-US" dirty="0"/>
              <a:t> </a:t>
            </a:r>
            <a:r>
              <a:rPr lang="en-US" dirty="0" smtClean="0"/>
              <a:t>spots</a:t>
            </a:r>
            <a:endParaRPr lang="en-US" dirty="0"/>
          </a:p>
          <a:p>
            <a:pPr eaLnBrk="0" hangingPunct="0"/>
            <a:r>
              <a:rPr lang="en-US" dirty="0" smtClean="0"/>
              <a:t>B. </a:t>
            </a:r>
            <a:r>
              <a:rPr lang="en-US" dirty="0"/>
              <a:t>Ash-leaf macule</a:t>
            </a:r>
          </a:p>
          <a:p>
            <a:pPr eaLnBrk="0" hangingPunct="0"/>
            <a:r>
              <a:rPr lang="en-US" dirty="0" smtClean="0"/>
              <a:t>C. </a:t>
            </a:r>
            <a:r>
              <a:rPr lang="en-US" dirty="0" err="1" smtClean="0"/>
              <a:t>Shagreen</a:t>
            </a:r>
            <a:r>
              <a:rPr lang="en-US" dirty="0" smtClean="0"/>
              <a:t> patch</a:t>
            </a:r>
          </a:p>
          <a:p>
            <a:pPr eaLnBrk="0" hangingPunct="0"/>
            <a:r>
              <a:rPr lang="en-US" dirty="0" smtClean="0"/>
              <a:t>D. Facial </a:t>
            </a:r>
            <a:r>
              <a:rPr lang="en-US" dirty="0" err="1"/>
              <a:t>angiofibromas</a:t>
            </a:r>
            <a:endParaRPr lang="en-US" dirty="0"/>
          </a:p>
          <a:p>
            <a:pPr eaLnBrk="0" hangingPunct="0"/>
            <a:r>
              <a:rPr lang="en-US" dirty="0" smtClean="0"/>
              <a:t>E. </a:t>
            </a:r>
            <a:r>
              <a:rPr lang="en-US" dirty="0" err="1"/>
              <a:t>Periungal</a:t>
            </a:r>
            <a:r>
              <a:rPr lang="en-US" dirty="0"/>
              <a:t> fibroma</a:t>
            </a:r>
          </a:p>
          <a:p>
            <a:pPr marL="0" indent="0" eaLnBrk="0" hangingPunc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3929967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earliest cutaneous manifestation of </a:t>
            </a:r>
            <a:r>
              <a:rPr lang="en-US" dirty="0" smtClean="0"/>
              <a:t>tuberous sclerosis complex is</a:t>
            </a:r>
            <a:r>
              <a:rPr lang="en-US" dirty="0"/>
              <a:t>? </a:t>
            </a:r>
          </a:p>
        </p:txBody>
      </p:sp>
      <p:sp>
        <p:nvSpPr>
          <p:cNvPr id="3" name="Content Placeholder 2"/>
          <p:cNvSpPr>
            <a:spLocks noGrp="1"/>
          </p:cNvSpPr>
          <p:nvPr>
            <p:ph idx="1"/>
          </p:nvPr>
        </p:nvSpPr>
        <p:spPr>
          <a:xfrm>
            <a:off x="457200" y="1600200"/>
            <a:ext cx="8229600" cy="4648200"/>
          </a:xfrm>
        </p:spPr>
        <p:txBody>
          <a:bodyPr>
            <a:normAutofit/>
          </a:bodyPr>
          <a:lstStyle/>
          <a:p>
            <a:pPr eaLnBrk="0" hangingPunct="0"/>
            <a:r>
              <a:rPr lang="en-US" dirty="0"/>
              <a:t>A</a:t>
            </a:r>
            <a:r>
              <a:rPr lang="en-US" dirty="0" smtClean="0"/>
              <a:t>. </a:t>
            </a:r>
            <a:r>
              <a:rPr lang="en-US" dirty="0"/>
              <a:t>Café au </a:t>
            </a:r>
            <a:r>
              <a:rPr lang="en-US" dirty="0" err="1"/>
              <a:t>lait</a:t>
            </a:r>
            <a:r>
              <a:rPr lang="en-US" dirty="0"/>
              <a:t> </a:t>
            </a:r>
            <a:r>
              <a:rPr lang="en-US" dirty="0" smtClean="0"/>
              <a:t>spots</a:t>
            </a:r>
            <a:endParaRPr lang="en-US" dirty="0"/>
          </a:p>
          <a:p>
            <a:pPr eaLnBrk="0" hangingPunct="0"/>
            <a:r>
              <a:rPr lang="en-US" dirty="0" smtClean="0">
                <a:solidFill>
                  <a:srgbClr val="0000FF"/>
                </a:solidFill>
              </a:rPr>
              <a:t>B. </a:t>
            </a:r>
            <a:r>
              <a:rPr lang="en-US" dirty="0">
                <a:solidFill>
                  <a:srgbClr val="0000FF"/>
                </a:solidFill>
              </a:rPr>
              <a:t>Ash-leaf macule</a:t>
            </a:r>
          </a:p>
          <a:p>
            <a:pPr eaLnBrk="0" hangingPunct="0"/>
            <a:r>
              <a:rPr lang="en-US" dirty="0" smtClean="0"/>
              <a:t>C. </a:t>
            </a:r>
            <a:r>
              <a:rPr lang="en-US" dirty="0" err="1" smtClean="0"/>
              <a:t>Shagreen</a:t>
            </a:r>
            <a:r>
              <a:rPr lang="en-US" dirty="0" smtClean="0"/>
              <a:t> patch</a:t>
            </a:r>
          </a:p>
          <a:p>
            <a:pPr eaLnBrk="0" hangingPunct="0"/>
            <a:r>
              <a:rPr lang="en-US" dirty="0" smtClean="0"/>
              <a:t>D. Facial </a:t>
            </a:r>
            <a:r>
              <a:rPr lang="en-US" dirty="0" err="1"/>
              <a:t>angiofibromas</a:t>
            </a:r>
            <a:endParaRPr lang="en-US" dirty="0"/>
          </a:p>
          <a:p>
            <a:pPr eaLnBrk="0" hangingPunct="0"/>
            <a:r>
              <a:rPr lang="en-US" dirty="0" smtClean="0"/>
              <a:t>E. </a:t>
            </a:r>
            <a:r>
              <a:rPr lang="en-US" dirty="0" err="1"/>
              <a:t>Periungal</a:t>
            </a:r>
            <a:r>
              <a:rPr lang="en-US" dirty="0"/>
              <a:t> fibroma</a:t>
            </a:r>
          </a:p>
          <a:p>
            <a:pPr marL="0" indent="0" eaLnBrk="0" hangingPunct="0">
              <a:buNone/>
            </a:pPr>
            <a:r>
              <a:rPr lang="en-US" dirty="0"/>
              <a:t/>
            </a:r>
            <a:br>
              <a:rPr lang="en-US" dirty="0"/>
            </a:br>
            <a:endParaRPr lang="en-US" dirty="0" smtClean="0"/>
          </a:p>
          <a:p>
            <a:endParaRPr lang="en-US" dirty="0"/>
          </a:p>
        </p:txBody>
      </p:sp>
      <p:pic>
        <p:nvPicPr>
          <p:cNvPr id="4" name="Picture 3"/>
          <p:cNvPicPr>
            <a:picLocks noChangeAspect="1"/>
          </p:cNvPicPr>
          <p:nvPr/>
        </p:nvPicPr>
        <p:blipFill>
          <a:blip r:embed="rId3"/>
          <a:stretch>
            <a:fillRect/>
          </a:stretch>
        </p:blipFill>
        <p:spPr>
          <a:xfrm>
            <a:off x="6096000" y="1447800"/>
            <a:ext cx="1905000" cy="3037949"/>
          </a:xfrm>
          <a:prstGeom prst="rect">
            <a:avLst/>
          </a:prstGeom>
        </p:spPr>
      </p:pic>
      <p:pic>
        <p:nvPicPr>
          <p:cNvPr id="7" name="Picture 6"/>
          <p:cNvPicPr>
            <a:picLocks noChangeAspect="1"/>
          </p:cNvPicPr>
          <p:nvPr/>
        </p:nvPicPr>
        <p:blipFill>
          <a:blip r:embed="rId4"/>
          <a:stretch>
            <a:fillRect/>
          </a:stretch>
        </p:blipFill>
        <p:spPr>
          <a:xfrm>
            <a:off x="6172200" y="4573524"/>
            <a:ext cx="1752600" cy="2208276"/>
          </a:xfrm>
          <a:prstGeom prst="rect">
            <a:avLst/>
          </a:prstGeom>
        </p:spPr>
      </p:pic>
    </p:spTree>
    <p:extLst>
      <p:ext uri="{BB962C8B-B14F-4D97-AF65-F5344CB8AC3E}">
        <p14:creationId xmlns:p14="http://schemas.microsoft.com/office/powerpoint/2010/main" val="94876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a patient presenting with the following skin findings, a commonly associated finding is </a:t>
            </a:r>
            <a:endParaRPr lang="en-US" dirty="0"/>
          </a:p>
        </p:txBody>
      </p:sp>
      <p:sp>
        <p:nvSpPr>
          <p:cNvPr id="3" name="Content Placeholder 2"/>
          <p:cNvSpPr>
            <a:spLocks noGrp="1"/>
          </p:cNvSpPr>
          <p:nvPr>
            <p:ph idx="1"/>
          </p:nvPr>
        </p:nvSpPr>
        <p:spPr>
          <a:xfrm>
            <a:off x="381000" y="1905000"/>
            <a:ext cx="8229600" cy="4648200"/>
          </a:xfrm>
        </p:spPr>
        <p:txBody>
          <a:bodyPr>
            <a:normAutofit/>
          </a:bodyPr>
          <a:lstStyle/>
          <a:p>
            <a:r>
              <a:rPr lang="en-US" dirty="0" smtClean="0"/>
              <a:t>Axillary freckling</a:t>
            </a:r>
          </a:p>
          <a:p>
            <a:r>
              <a:rPr lang="en-US" dirty="0" err="1" smtClean="0"/>
              <a:t>Periungual</a:t>
            </a:r>
            <a:r>
              <a:rPr lang="en-US" dirty="0" smtClean="0"/>
              <a:t> fibroma </a:t>
            </a:r>
          </a:p>
          <a:p>
            <a:r>
              <a:rPr lang="en-US" dirty="0" smtClean="0"/>
              <a:t>Dental pitting</a:t>
            </a:r>
          </a:p>
          <a:p>
            <a:r>
              <a:rPr lang="en-US" dirty="0" err="1" smtClean="0"/>
              <a:t>Comedones</a:t>
            </a:r>
            <a:r>
              <a:rPr lang="en-US" dirty="0" smtClean="0"/>
              <a:t> on the back </a:t>
            </a:r>
          </a:p>
          <a:p>
            <a:r>
              <a:rPr lang="en-US" dirty="0" smtClean="0"/>
              <a:t>Herald patch </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133600"/>
            <a:ext cx="3276600" cy="2586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67031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a patient presenting with the following skin findings, a commonly associated skin finding is </a:t>
            </a:r>
            <a:endParaRPr lang="en-US" dirty="0"/>
          </a:p>
        </p:txBody>
      </p:sp>
      <p:sp>
        <p:nvSpPr>
          <p:cNvPr id="3" name="Content Placeholder 2"/>
          <p:cNvSpPr>
            <a:spLocks noGrp="1"/>
          </p:cNvSpPr>
          <p:nvPr>
            <p:ph idx="1"/>
          </p:nvPr>
        </p:nvSpPr>
        <p:spPr>
          <a:xfrm>
            <a:off x="381000" y="1905000"/>
            <a:ext cx="8229600" cy="4648200"/>
          </a:xfrm>
        </p:spPr>
        <p:txBody>
          <a:bodyPr>
            <a:normAutofit/>
          </a:bodyPr>
          <a:lstStyle/>
          <a:p>
            <a:r>
              <a:rPr lang="en-US" dirty="0" smtClean="0"/>
              <a:t>Axillary freckling</a:t>
            </a:r>
          </a:p>
          <a:p>
            <a:r>
              <a:rPr lang="en-US" dirty="0" err="1" smtClean="0">
                <a:solidFill>
                  <a:srgbClr val="0000FF"/>
                </a:solidFill>
              </a:rPr>
              <a:t>Periungual</a:t>
            </a:r>
            <a:r>
              <a:rPr lang="en-US" dirty="0" smtClean="0">
                <a:solidFill>
                  <a:srgbClr val="0000FF"/>
                </a:solidFill>
              </a:rPr>
              <a:t> fibroma </a:t>
            </a:r>
          </a:p>
          <a:p>
            <a:r>
              <a:rPr lang="en-US" dirty="0" err="1" smtClean="0"/>
              <a:t>Comedones</a:t>
            </a:r>
            <a:r>
              <a:rPr lang="en-US" dirty="0" smtClean="0"/>
              <a:t> on the back </a:t>
            </a:r>
          </a:p>
          <a:p>
            <a:r>
              <a:rPr lang="en-US" dirty="0" smtClean="0"/>
              <a:t>Herald patch </a:t>
            </a:r>
          </a:p>
          <a:p>
            <a:r>
              <a:rPr lang="en-US" dirty="0" smtClean="0"/>
              <a:t>Scalp </a:t>
            </a:r>
            <a:r>
              <a:rPr lang="en-US" dirty="0" err="1" smtClean="0"/>
              <a:t>hemangiomas</a:t>
            </a:r>
            <a:r>
              <a:rPr lang="en-US" dirty="0" smtClean="0"/>
              <a:t> </a:t>
            </a:r>
            <a:endParaRPr lang="en-US" dirty="0"/>
          </a:p>
        </p:txBody>
      </p:sp>
      <p:pic>
        <p:nvPicPr>
          <p:cNvPr id="1026" name="Picture 2" descr="Picture of Tuberous Sclerosis (Periungual Fibr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62200"/>
            <a:ext cx="2514600" cy="170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94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smtClean="0"/>
              <a:t>Diagnostic </a:t>
            </a:r>
            <a:r>
              <a:rPr lang="en-US" dirty="0"/>
              <a:t>Criteria for </a:t>
            </a:r>
            <a:r>
              <a:rPr lang="en-US" dirty="0" smtClean="0"/>
              <a:t>TSC</a:t>
            </a:r>
          </a:p>
          <a:p>
            <a:pPr marL="0" indent="0">
              <a:buNone/>
            </a:pPr>
            <a:r>
              <a:rPr lang="en-US" dirty="0" smtClean="0"/>
              <a:t>Major </a:t>
            </a:r>
            <a:r>
              <a:rPr lang="en-US" dirty="0"/>
              <a:t>features</a:t>
            </a:r>
          </a:p>
          <a:p>
            <a:pPr marL="0" indent="0">
              <a:buNone/>
            </a:pPr>
            <a:r>
              <a:rPr lang="en-US" dirty="0" smtClean="0"/>
              <a:t>	Facial </a:t>
            </a:r>
            <a:r>
              <a:rPr lang="en-US" dirty="0" err="1"/>
              <a:t>angiofibroma</a:t>
            </a:r>
            <a:r>
              <a:rPr lang="en-US" dirty="0"/>
              <a:t> or forehead plaque </a:t>
            </a:r>
            <a:endParaRPr lang="en-US" dirty="0" smtClean="0"/>
          </a:p>
          <a:p>
            <a:pPr marL="0" indent="0">
              <a:buNone/>
            </a:pPr>
            <a:r>
              <a:rPr lang="en-US" dirty="0"/>
              <a:t>	</a:t>
            </a:r>
            <a:r>
              <a:rPr lang="en-US" dirty="0" err="1" smtClean="0"/>
              <a:t>Nontraumatic</a:t>
            </a:r>
            <a:r>
              <a:rPr lang="en-US" dirty="0" smtClean="0"/>
              <a:t> </a:t>
            </a:r>
            <a:r>
              <a:rPr lang="en-US" dirty="0"/>
              <a:t>ungula or </a:t>
            </a:r>
            <a:r>
              <a:rPr lang="en-US" dirty="0" err="1"/>
              <a:t>periungual</a:t>
            </a:r>
            <a:r>
              <a:rPr lang="en-US" dirty="0"/>
              <a:t> fibroma </a:t>
            </a:r>
            <a:r>
              <a:rPr lang="en-US" dirty="0" smtClean="0"/>
              <a:t>	</a:t>
            </a:r>
          </a:p>
          <a:p>
            <a:pPr marL="0" indent="0">
              <a:buNone/>
            </a:pPr>
            <a:r>
              <a:rPr lang="en-US" dirty="0"/>
              <a:t>	</a:t>
            </a:r>
            <a:r>
              <a:rPr lang="en-US" dirty="0" err="1" smtClean="0"/>
              <a:t>Hypopigmented</a:t>
            </a:r>
            <a:r>
              <a:rPr lang="en-US" dirty="0" smtClean="0"/>
              <a:t> macules &gt; 3 </a:t>
            </a:r>
            <a:endParaRPr lang="en-US" dirty="0"/>
          </a:p>
          <a:p>
            <a:pPr marL="0" indent="0">
              <a:buNone/>
            </a:pPr>
            <a:r>
              <a:rPr lang="en-US" dirty="0" smtClean="0"/>
              <a:t>	</a:t>
            </a:r>
            <a:r>
              <a:rPr lang="en-US" dirty="0" err="1" smtClean="0"/>
              <a:t>Shagreen</a:t>
            </a:r>
            <a:r>
              <a:rPr lang="en-US" dirty="0" smtClean="0"/>
              <a:t> </a:t>
            </a:r>
            <a:r>
              <a:rPr lang="en-US" dirty="0"/>
              <a:t>patch (connective tissue nevus) Multiple retinal nodular </a:t>
            </a:r>
            <a:r>
              <a:rPr lang="en-US" dirty="0" err="1" smtClean="0"/>
              <a:t>hamartomas</a:t>
            </a:r>
            <a:endParaRPr lang="en-US" dirty="0" smtClean="0"/>
          </a:p>
          <a:p>
            <a:pPr marL="0" indent="0">
              <a:buNone/>
            </a:pPr>
            <a:r>
              <a:rPr lang="en-US" dirty="0"/>
              <a:t>	</a:t>
            </a:r>
            <a:r>
              <a:rPr lang="en-US" dirty="0" smtClean="0"/>
              <a:t>Cortical </a:t>
            </a:r>
            <a:r>
              <a:rPr lang="en-US" dirty="0" err="1"/>
              <a:t>tubera</a:t>
            </a:r>
            <a:endParaRPr lang="en-US" dirty="0"/>
          </a:p>
          <a:p>
            <a:pPr marL="0" indent="0">
              <a:buNone/>
            </a:pPr>
            <a:r>
              <a:rPr lang="en-US" dirty="0" smtClean="0"/>
              <a:t>	</a:t>
            </a:r>
            <a:r>
              <a:rPr lang="en-US" dirty="0" err="1" smtClean="0"/>
              <a:t>Subependymal</a:t>
            </a:r>
            <a:r>
              <a:rPr lang="en-US" dirty="0" smtClean="0"/>
              <a:t> </a:t>
            </a:r>
            <a:r>
              <a:rPr lang="en-US" dirty="0"/>
              <a:t>nodule</a:t>
            </a:r>
          </a:p>
          <a:p>
            <a:pPr marL="0" indent="0">
              <a:buNone/>
            </a:pPr>
            <a:r>
              <a:rPr lang="en-US" dirty="0" smtClean="0"/>
              <a:t>	SGCT</a:t>
            </a:r>
            <a:endParaRPr lang="en-US" dirty="0"/>
          </a:p>
          <a:p>
            <a:pPr marL="0" indent="0">
              <a:buNone/>
            </a:pPr>
            <a:r>
              <a:rPr lang="en-US" dirty="0" smtClean="0"/>
              <a:t>	Cardiac </a:t>
            </a:r>
            <a:r>
              <a:rPr lang="en-US" dirty="0" err="1"/>
              <a:t>rhabdomyomas</a:t>
            </a:r>
            <a:r>
              <a:rPr lang="en-US" dirty="0"/>
              <a:t>, single or multiple </a:t>
            </a:r>
            <a:endParaRPr lang="en-US" dirty="0" smtClean="0"/>
          </a:p>
          <a:p>
            <a:pPr marL="0" indent="0">
              <a:buNone/>
            </a:pPr>
            <a:r>
              <a:rPr lang="en-US" dirty="0"/>
              <a:t>	</a:t>
            </a:r>
            <a:r>
              <a:rPr lang="en-US" dirty="0" err="1" smtClean="0"/>
              <a:t>Lymphangioleiomyomatosis</a:t>
            </a:r>
            <a:endParaRPr lang="en-US" dirty="0"/>
          </a:p>
          <a:p>
            <a:pPr marL="0" indent="0">
              <a:buNone/>
            </a:pPr>
            <a:r>
              <a:rPr lang="en-US" dirty="0" smtClean="0"/>
              <a:t>	Renal </a:t>
            </a:r>
            <a:r>
              <a:rPr lang="en-US" dirty="0" err="1" smtClean="0"/>
              <a:t>angiomyolipoma</a:t>
            </a:r>
            <a:endParaRPr lang="en-US" dirty="0"/>
          </a:p>
          <a:p>
            <a:pPr marL="0" indent="0">
              <a:buNone/>
            </a:pPr>
            <a:r>
              <a:rPr lang="en-US" dirty="0"/>
              <a:t>Minor features</a:t>
            </a:r>
          </a:p>
          <a:p>
            <a:pPr marL="0" indent="0">
              <a:buNone/>
            </a:pPr>
            <a:r>
              <a:rPr lang="en-US" dirty="0" smtClean="0"/>
              <a:t>	Multiple </a:t>
            </a:r>
            <a:r>
              <a:rPr lang="en-US" dirty="0"/>
              <a:t>randomly distributed pits in </a:t>
            </a:r>
            <a:r>
              <a:rPr lang="en-US" dirty="0" smtClean="0"/>
              <a:t>dental enamel</a:t>
            </a:r>
            <a:endParaRPr lang="en-US" dirty="0"/>
          </a:p>
          <a:p>
            <a:pPr marL="0" indent="0">
              <a:buNone/>
            </a:pPr>
            <a:r>
              <a:rPr lang="en-US" dirty="0" smtClean="0"/>
              <a:t>	</a:t>
            </a:r>
            <a:r>
              <a:rPr lang="en-US" dirty="0" err="1" smtClean="0"/>
              <a:t>Hamartomatous</a:t>
            </a:r>
            <a:r>
              <a:rPr lang="en-US" dirty="0" smtClean="0"/>
              <a:t> </a:t>
            </a:r>
            <a:r>
              <a:rPr lang="en-US" dirty="0"/>
              <a:t>rectal </a:t>
            </a:r>
            <a:r>
              <a:rPr lang="en-US" dirty="0" smtClean="0"/>
              <a:t>polyps</a:t>
            </a:r>
            <a:endParaRPr lang="en-US" dirty="0"/>
          </a:p>
          <a:p>
            <a:pPr marL="0" indent="0">
              <a:buNone/>
            </a:pPr>
            <a:r>
              <a:rPr lang="en-US" dirty="0" smtClean="0"/>
              <a:t>	Bone cysts</a:t>
            </a:r>
            <a:endParaRPr lang="en-US" dirty="0"/>
          </a:p>
          <a:p>
            <a:pPr marL="0" indent="0">
              <a:buNone/>
            </a:pPr>
            <a:r>
              <a:rPr lang="en-US" dirty="0" smtClean="0"/>
              <a:t>	Cerebral </a:t>
            </a:r>
            <a:r>
              <a:rPr lang="en-US" dirty="0"/>
              <a:t>white matter migration </a:t>
            </a:r>
            <a:r>
              <a:rPr lang="en-US" dirty="0" smtClean="0"/>
              <a:t>lines</a:t>
            </a:r>
          </a:p>
          <a:p>
            <a:pPr marL="0" indent="0">
              <a:buNone/>
            </a:pPr>
            <a:r>
              <a:rPr lang="en-US" dirty="0"/>
              <a:t>	</a:t>
            </a:r>
            <a:r>
              <a:rPr lang="en-US" dirty="0" smtClean="0"/>
              <a:t>Gingival </a:t>
            </a:r>
            <a:r>
              <a:rPr lang="en-US" dirty="0"/>
              <a:t>fibromas</a:t>
            </a:r>
          </a:p>
          <a:p>
            <a:pPr marL="0" indent="0">
              <a:buNone/>
            </a:pPr>
            <a:r>
              <a:rPr lang="en-US" dirty="0" smtClean="0"/>
              <a:t>	Non renal </a:t>
            </a:r>
            <a:r>
              <a:rPr lang="en-US" dirty="0" err="1" smtClean="0"/>
              <a:t>hamartomas</a:t>
            </a:r>
            <a:endParaRPr lang="en-US" dirty="0"/>
          </a:p>
          <a:p>
            <a:pPr marL="0" indent="0">
              <a:buNone/>
            </a:pPr>
            <a:r>
              <a:rPr lang="en-US" dirty="0" smtClean="0"/>
              <a:t>	Retinal </a:t>
            </a:r>
            <a:r>
              <a:rPr lang="en-US" dirty="0" err="1"/>
              <a:t>achromic</a:t>
            </a:r>
            <a:r>
              <a:rPr lang="en-US" dirty="0"/>
              <a:t> patch</a:t>
            </a:r>
          </a:p>
          <a:p>
            <a:pPr marL="0" indent="0">
              <a:buNone/>
            </a:pPr>
            <a:r>
              <a:rPr lang="en-US" dirty="0" smtClean="0"/>
              <a:t>	Confetti </a:t>
            </a:r>
            <a:r>
              <a:rPr lang="en-US" dirty="0"/>
              <a:t>skin lesions</a:t>
            </a:r>
          </a:p>
          <a:p>
            <a:pPr marL="0" indent="0">
              <a:buNone/>
            </a:pPr>
            <a:r>
              <a:rPr lang="en-US" dirty="0" smtClean="0"/>
              <a:t>	Multiple </a:t>
            </a:r>
            <a:r>
              <a:rPr lang="en-US" dirty="0"/>
              <a:t>renal </a:t>
            </a:r>
            <a:r>
              <a:rPr lang="en-US" dirty="0" smtClean="0"/>
              <a:t>cysts</a:t>
            </a:r>
            <a:endParaRPr lang="en-US" dirty="0"/>
          </a:p>
        </p:txBody>
      </p:sp>
    </p:spTree>
    <p:extLst>
      <p:ext uri="{BB962C8B-B14F-4D97-AF65-F5344CB8AC3E}">
        <p14:creationId xmlns:p14="http://schemas.microsoft.com/office/powerpoint/2010/main" val="82677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Question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A mother brings her 14-year-old daughter to see you because of hair loss of several weeks’ duration. On physical examination, you see an area of relative alopecia located at the vertex within which are hairs of varying </a:t>
            </a:r>
            <a:r>
              <a:rPr lang="en-US" dirty="0" smtClean="0"/>
              <a:t>length There is no erythema or scaling of the scalp and no black dot hairs are apparent. During the evaluation, you note that the child seems very shy and that she bites her fingernails. Of </a:t>
            </a:r>
            <a:r>
              <a:rPr lang="en-US" dirty="0"/>
              <a:t>the following, the MOST likely diagnosis </a:t>
            </a:r>
            <a:r>
              <a:rPr lang="en-US" dirty="0" smtClean="0"/>
              <a:t>is</a:t>
            </a:r>
          </a:p>
          <a:p>
            <a:pPr marL="514350" indent="-514350">
              <a:buFont typeface="+mj-lt"/>
              <a:buAutoNum type="alphaUcPeriod"/>
            </a:pPr>
            <a:r>
              <a:rPr lang="en-US" dirty="0"/>
              <a:t>	</a:t>
            </a:r>
            <a:r>
              <a:rPr lang="en-US" dirty="0" smtClean="0"/>
              <a:t>alopecia </a:t>
            </a:r>
            <a:r>
              <a:rPr lang="en-US" dirty="0" err="1"/>
              <a:t>areata</a:t>
            </a:r>
            <a:r>
              <a:rPr lang="en-US" dirty="0"/>
              <a:t>	</a:t>
            </a:r>
          </a:p>
          <a:p>
            <a:pPr marL="514350" indent="-514350">
              <a:buFont typeface="+mj-lt"/>
              <a:buAutoNum type="alphaUcPeriod"/>
            </a:pPr>
            <a:r>
              <a:rPr lang="en-US" dirty="0"/>
              <a:t>	</a:t>
            </a:r>
            <a:r>
              <a:rPr lang="en-US" dirty="0" smtClean="0"/>
              <a:t>nevus </a:t>
            </a:r>
            <a:r>
              <a:rPr lang="en-US" dirty="0" err="1"/>
              <a:t>sebaceus</a:t>
            </a:r>
            <a:r>
              <a:rPr lang="en-US" dirty="0"/>
              <a:t>	</a:t>
            </a:r>
          </a:p>
          <a:p>
            <a:pPr marL="514350" indent="-514350">
              <a:buFont typeface="+mj-lt"/>
              <a:buAutoNum type="alphaUcPeriod"/>
            </a:pPr>
            <a:r>
              <a:rPr lang="en-US" dirty="0"/>
              <a:t>	</a:t>
            </a:r>
            <a:r>
              <a:rPr lang="en-US" dirty="0" err="1" smtClean="0"/>
              <a:t>tinea</a:t>
            </a:r>
            <a:r>
              <a:rPr lang="en-US" dirty="0" smtClean="0"/>
              <a:t> </a:t>
            </a:r>
            <a:r>
              <a:rPr lang="en-US" dirty="0" err="1"/>
              <a:t>capitis</a:t>
            </a:r>
            <a:r>
              <a:rPr lang="en-US" dirty="0"/>
              <a:t>	</a:t>
            </a:r>
          </a:p>
          <a:p>
            <a:pPr marL="514350" indent="-514350">
              <a:buFont typeface="+mj-lt"/>
              <a:buAutoNum type="alphaUcPeriod"/>
            </a:pPr>
            <a:r>
              <a:rPr lang="en-US" dirty="0"/>
              <a:t>	</a:t>
            </a:r>
            <a:r>
              <a:rPr lang="en-US" dirty="0" smtClean="0"/>
              <a:t>traction </a:t>
            </a:r>
            <a:r>
              <a:rPr lang="en-US" dirty="0"/>
              <a:t>alopecia	</a:t>
            </a:r>
          </a:p>
          <a:p>
            <a:pPr marL="514350" indent="-514350">
              <a:buFont typeface="+mj-lt"/>
              <a:buAutoNum type="alphaUcPeriod"/>
            </a:pPr>
            <a:r>
              <a:rPr lang="en-US" dirty="0"/>
              <a:t>	</a:t>
            </a:r>
            <a:r>
              <a:rPr lang="en-US" dirty="0" smtClean="0"/>
              <a:t>trichotillomania</a:t>
            </a:r>
            <a:r>
              <a:rPr lang="en-US" dirty="0"/>
              <a:t>	</a:t>
            </a:r>
          </a:p>
          <a:p>
            <a:pPr marL="0" indent="0">
              <a:buNone/>
            </a:pPr>
            <a:endParaRPr lang="en-US" dirty="0"/>
          </a:p>
        </p:txBody>
      </p:sp>
      <p:pic>
        <p:nvPicPr>
          <p:cNvPr id="4" name="Picture 3"/>
          <p:cNvPicPr>
            <a:picLocks noChangeAspect="1"/>
          </p:cNvPicPr>
          <p:nvPr/>
        </p:nvPicPr>
        <p:blipFill>
          <a:blip r:embed="rId2"/>
          <a:stretch>
            <a:fillRect/>
          </a:stretch>
        </p:blipFill>
        <p:spPr>
          <a:xfrm>
            <a:off x="5791200" y="4648200"/>
            <a:ext cx="2578100" cy="1935919"/>
          </a:xfrm>
          <a:prstGeom prst="rect">
            <a:avLst/>
          </a:prstGeom>
        </p:spPr>
      </p:pic>
    </p:spTree>
    <p:extLst>
      <p:ext uri="{BB962C8B-B14F-4D97-AF65-F5344CB8AC3E}">
        <p14:creationId xmlns:p14="http://schemas.microsoft.com/office/powerpoint/2010/main" val="1134497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Question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A mother brings her 14-year-old daughter to see you because of hair loss of several weeks’ duration. On physical examination, you see an area of relative alopecia located at the vertex within which are hairs of varying </a:t>
            </a:r>
            <a:r>
              <a:rPr lang="en-US" dirty="0" smtClean="0"/>
              <a:t>length There is no erythema or scaling of the scalp and no black dot hairs are apparent. During the evaluation, you note that the child seems very shy and that she bites her fingernails. Of </a:t>
            </a:r>
            <a:r>
              <a:rPr lang="en-US" dirty="0"/>
              <a:t>the following, the MOST likely diagnosis </a:t>
            </a:r>
            <a:r>
              <a:rPr lang="en-US" dirty="0" smtClean="0"/>
              <a:t>is</a:t>
            </a:r>
          </a:p>
          <a:p>
            <a:pPr marL="514350" indent="-514350">
              <a:buFont typeface="+mj-lt"/>
              <a:buAutoNum type="alphaUcPeriod"/>
            </a:pPr>
            <a:r>
              <a:rPr lang="en-US" dirty="0" smtClean="0"/>
              <a:t>alopecia </a:t>
            </a:r>
            <a:r>
              <a:rPr lang="en-US" dirty="0" err="1"/>
              <a:t>areata</a:t>
            </a:r>
            <a:r>
              <a:rPr lang="en-US" dirty="0"/>
              <a:t>	</a:t>
            </a:r>
          </a:p>
          <a:p>
            <a:pPr marL="514350" indent="-514350">
              <a:buFont typeface="+mj-lt"/>
              <a:buAutoNum type="alphaUcPeriod"/>
            </a:pPr>
            <a:r>
              <a:rPr lang="en-US" dirty="0" smtClean="0"/>
              <a:t>nevus </a:t>
            </a:r>
            <a:r>
              <a:rPr lang="en-US" dirty="0" err="1"/>
              <a:t>sebaceus</a:t>
            </a:r>
            <a:r>
              <a:rPr lang="en-US" dirty="0"/>
              <a:t>	</a:t>
            </a:r>
          </a:p>
          <a:p>
            <a:pPr marL="514350" indent="-514350">
              <a:buFont typeface="+mj-lt"/>
              <a:buAutoNum type="alphaUcPeriod"/>
            </a:pPr>
            <a:r>
              <a:rPr lang="en-US" dirty="0" err="1" smtClean="0"/>
              <a:t>tinea</a:t>
            </a:r>
            <a:r>
              <a:rPr lang="en-US" dirty="0" smtClean="0"/>
              <a:t> </a:t>
            </a:r>
            <a:r>
              <a:rPr lang="en-US" dirty="0" err="1"/>
              <a:t>capitis</a:t>
            </a:r>
            <a:r>
              <a:rPr lang="en-US" dirty="0"/>
              <a:t>	</a:t>
            </a:r>
          </a:p>
          <a:p>
            <a:pPr marL="514350" indent="-514350">
              <a:buFont typeface="+mj-lt"/>
              <a:buAutoNum type="alphaUcPeriod"/>
            </a:pPr>
            <a:r>
              <a:rPr lang="en-US" dirty="0" smtClean="0"/>
              <a:t>traction alopecia</a:t>
            </a:r>
            <a:r>
              <a:rPr lang="en-US" dirty="0"/>
              <a:t>	</a:t>
            </a:r>
          </a:p>
          <a:p>
            <a:pPr marL="514350" indent="-514350">
              <a:buFont typeface="+mj-lt"/>
              <a:buAutoNum type="alphaUcPeriod"/>
            </a:pPr>
            <a:r>
              <a:rPr lang="en-US" b="1" dirty="0" smtClean="0">
                <a:solidFill>
                  <a:srgbClr val="0000FF"/>
                </a:solidFill>
              </a:rPr>
              <a:t> </a:t>
            </a:r>
            <a:r>
              <a:rPr lang="en-US" dirty="0" smtClean="0">
                <a:solidFill>
                  <a:srgbClr val="0000FF"/>
                </a:solidFill>
              </a:rPr>
              <a:t>trichotillomania</a:t>
            </a:r>
            <a:r>
              <a:rPr lang="en-US" dirty="0"/>
              <a:t>	</a:t>
            </a:r>
          </a:p>
          <a:p>
            <a:pPr marL="0" indent="0">
              <a:buNone/>
            </a:pPr>
            <a:endParaRPr lang="en-US" dirty="0"/>
          </a:p>
        </p:txBody>
      </p:sp>
      <p:pic>
        <p:nvPicPr>
          <p:cNvPr id="4" name="Picture 3"/>
          <p:cNvPicPr>
            <a:picLocks noChangeAspect="1"/>
          </p:cNvPicPr>
          <p:nvPr/>
        </p:nvPicPr>
        <p:blipFill>
          <a:blip r:embed="rId2"/>
          <a:stretch>
            <a:fillRect/>
          </a:stretch>
        </p:blipFill>
        <p:spPr>
          <a:xfrm>
            <a:off x="5715000" y="4267200"/>
            <a:ext cx="2578100" cy="1935919"/>
          </a:xfrm>
          <a:prstGeom prst="rect">
            <a:avLst/>
          </a:prstGeom>
        </p:spPr>
      </p:pic>
    </p:spTree>
    <p:extLst>
      <p:ext uri="{BB962C8B-B14F-4D97-AF65-F5344CB8AC3E}">
        <p14:creationId xmlns:p14="http://schemas.microsoft.com/office/powerpoint/2010/main" val="869742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Question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A </a:t>
            </a:r>
            <a:r>
              <a:rPr lang="en-US" dirty="0"/>
              <a:t>3-year-old boy is seen for a health supervision visit. He attends a special education preschool program designed for children who have developmental impairments. His mother notes that he has not yet begun to talk, but he appears to understand some of her requests. He is not interested in playing or interacting with other children. He tends to play with objects in a stereotyped fashion, such as pushing the same toy car back and forth repetitively. He insists on only wearing sweatpants and cotton T-shirts, regardless of the weather. The mother's pregnancy and delivery were uneventful. The child has not had any major medical illnesses beyond frequent ear infections. On physical examination, he makes no eye contact and has no spontaneous speech. His height and weight are both at the 50th percentile. </a:t>
            </a:r>
            <a:r>
              <a:rPr lang="en-US" dirty="0" smtClean="0"/>
              <a:t>Cardiac exam is within normal limits. He </a:t>
            </a:r>
            <a:r>
              <a:rPr lang="en-US" dirty="0"/>
              <a:t>has large ears, prominent forehead and a slightly elongated </a:t>
            </a:r>
            <a:endParaRPr lang="en-US" dirty="0" smtClean="0"/>
          </a:p>
          <a:p>
            <a:endParaRPr lang="en-US" dirty="0"/>
          </a:p>
          <a:p>
            <a:pPr marL="0" indent="0">
              <a:buNone/>
            </a:pPr>
            <a:r>
              <a:rPr lang="en-US" dirty="0" smtClean="0"/>
              <a:t>Of </a:t>
            </a:r>
            <a:r>
              <a:rPr lang="en-US" dirty="0"/>
              <a:t>the following, the MOST likely diagnosis </a:t>
            </a:r>
            <a:r>
              <a:rPr lang="en-US" dirty="0" smtClean="0"/>
              <a:t>is</a:t>
            </a:r>
            <a:endParaRPr lang="en-US" dirty="0"/>
          </a:p>
          <a:p>
            <a:pPr marL="514350" indent="-514350">
              <a:buAutoNum type="alphaUcPeriod"/>
            </a:pPr>
            <a:r>
              <a:rPr lang="en-US" dirty="0" smtClean="0"/>
              <a:t>fetal </a:t>
            </a:r>
            <a:r>
              <a:rPr lang="en-US" dirty="0"/>
              <a:t>alcohol </a:t>
            </a:r>
            <a:r>
              <a:rPr lang="en-US" dirty="0" smtClean="0"/>
              <a:t>syndrome</a:t>
            </a:r>
            <a:endParaRPr lang="en-US" dirty="0"/>
          </a:p>
          <a:p>
            <a:pPr marL="514350" indent="-514350">
              <a:buAutoNum type="alphaUcPeriod"/>
            </a:pPr>
            <a:r>
              <a:rPr lang="en-US" dirty="0" smtClean="0"/>
              <a:t>fragile </a:t>
            </a:r>
            <a:r>
              <a:rPr lang="en-US" dirty="0"/>
              <a:t>X syndrome	</a:t>
            </a:r>
          </a:p>
          <a:p>
            <a:pPr marL="514350" indent="-514350">
              <a:buAutoNum type="alphaUcPeriod" startAt="3"/>
            </a:pPr>
            <a:r>
              <a:rPr lang="en-US" dirty="0" err="1" smtClean="0"/>
              <a:t>Rett</a:t>
            </a:r>
            <a:r>
              <a:rPr lang="en-US" dirty="0" smtClean="0"/>
              <a:t> </a:t>
            </a:r>
            <a:r>
              <a:rPr lang="en-US" dirty="0"/>
              <a:t>syndrome	</a:t>
            </a:r>
          </a:p>
          <a:p>
            <a:pPr marL="514350" indent="-514350">
              <a:buAutoNum type="alphaUcPeriod" startAt="4"/>
            </a:pPr>
            <a:r>
              <a:rPr lang="en-US" dirty="0" smtClean="0"/>
              <a:t>Smith</a:t>
            </a:r>
            <a:r>
              <a:rPr lang="en-US" dirty="0"/>
              <a:t>–</a:t>
            </a:r>
            <a:r>
              <a:rPr lang="en-US" dirty="0" err="1"/>
              <a:t>Lemli</a:t>
            </a:r>
            <a:r>
              <a:rPr lang="en-US" dirty="0"/>
              <a:t>–</a:t>
            </a:r>
            <a:r>
              <a:rPr lang="en-US" dirty="0" err="1"/>
              <a:t>Opitz</a:t>
            </a:r>
            <a:r>
              <a:rPr lang="en-US" dirty="0"/>
              <a:t> syndrome	</a:t>
            </a:r>
          </a:p>
          <a:p>
            <a:pPr marL="0" indent="0">
              <a:buNone/>
            </a:pPr>
            <a:r>
              <a:rPr lang="en-US" dirty="0" smtClean="0"/>
              <a:t>E.       tuberous </a:t>
            </a:r>
            <a:r>
              <a:rPr lang="en-US" dirty="0"/>
              <a:t>sclerosis	</a:t>
            </a:r>
          </a:p>
          <a:p>
            <a:pPr marL="0" indent="0">
              <a:buNone/>
            </a:pPr>
            <a:endParaRPr lang="en-US" dirty="0"/>
          </a:p>
        </p:txBody>
      </p:sp>
    </p:spTree>
    <p:extLst>
      <p:ext uri="{BB962C8B-B14F-4D97-AF65-F5344CB8AC3E}">
        <p14:creationId xmlns:p14="http://schemas.microsoft.com/office/powerpoint/2010/main" val="3254691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Question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A </a:t>
            </a:r>
            <a:r>
              <a:rPr lang="en-US" dirty="0"/>
              <a:t>3-year-old boy is seen for a health supervision visit. He attends a special education preschool program designed for children who have developmental impairments. His mother notes that he has not yet begun to talk, but he appears to understand some of her requests. He is not interested in playing or interacting with other children. He tends to play with objects in a stereotyped fashion, such as pushing the same toy car back and forth repetitively. He insists on only wearing sweatpants and cotton T-shirts, regardless of the weather. The mother's pregnancy and delivery were uneventful. The child has not had any major medical illnesses beyond frequent ear infections. On physical examination, he makes no eye contact and has no spontaneous speech. His height and weight are both at the 50th percentile. </a:t>
            </a:r>
            <a:r>
              <a:rPr lang="en-US" dirty="0" smtClean="0"/>
              <a:t>Cardiac exam is within normal limits. He </a:t>
            </a:r>
            <a:r>
              <a:rPr lang="en-US" dirty="0"/>
              <a:t>has large ears, prominent forehead and a slightly elongated </a:t>
            </a:r>
            <a:endParaRPr lang="en-US" dirty="0" smtClean="0"/>
          </a:p>
          <a:p>
            <a:endParaRPr lang="en-US" dirty="0"/>
          </a:p>
          <a:p>
            <a:pPr marL="0" indent="0">
              <a:buNone/>
            </a:pPr>
            <a:r>
              <a:rPr lang="en-US" dirty="0" smtClean="0"/>
              <a:t>Of </a:t>
            </a:r>
            <a:r>
              <a:rPr lang="en-US" dirty="0"/>
              <a:t>the following, the MOST likely diagnosis </a:t>
            </a:r>
            <a:r>
              <a:rPr lang="en-US" dirty="0" smtClean="0"/>
              <a:t>is</a:t>
            </a:r>
            <a:endParaRPr lang="en-US" dirty="0"/>
          </a:p>
          <a:p>
            <a:pPr marL="514350" indent="-514350">
              <a:buAutoNum type="alphaUcPeriod"/>
            </a:pPr>
            <a:r>
              <a:rPr lang="en-US" dirty="0" smtClean="0"/>
              <a:t>fetal </a:t>
            </a:r>
            <a:r>
              <a:rPr lang="en-US" dirty="0"/>
              <a:t>alcohol </a:t>
            </a:r>
            <a:r>
              <a:rPr lang="en-US" dirty="0" smtClean="0"/>
              <a:t>syndrome</a:t>
            </a:r>
            <a:endParaRPr lang="en-US" dirty="0"/>
          </a:p>
          <a:p>
            <a:pPr marL="514350" indent="-514350">
              <a:buAutoNum type="alphaUcPeriod"/>
            </a:pPr>
            <a:r>
              <a:rPr lang="en-US" dirty="0" smtClean="0">
                <a:solidFill>
                  <a:srgbClr val="0000FF"/>
                </a:solidFill>
              </a:rPr>
              <a:t>fragile </a:t>
            </a:r>
            <a:r>
              <a:rPr lang="en-US" dirty="0">
                <a:solidFill>
                  <a:srgbClr val="0000FF"/>
                </a:solidFill>
              </a:rPr>
              <a:t>X syndrome	</a:t>
            </a:r>
          </a:p>
          <a:p>
            <a:pPr marL="514350" indent="-514350">
              <a:buAutoNum type="alphaUcPeriod" startAt="3"/>
            </a:pPr>
            <a:r>
              <a:rPr lang="en-US" dirty="0" err="1" smtClean="0"/>
              <a:t>Rett</a:t>
            </a:r>
            <a:r>
              <a:rPr lang="en-US" dirty="0" smtClean="0"/>
              <a:t> </a:t>
            </a:r>
            <a:r>
              <a:rPr lang="en-US" dirty="0"/>
              <a:t>syndrome	</a:t>
            </a:r>
          </a:p>
          <a:p>
            <a:pPr marL="514350" indent="-514350">
              <a:buAutoNum type="alphaUcPeriod" startAt="4"/>
            </a:pPr>
            <a:r>
              <a:rPr lang="en-US" dirty="0" smtClean="0"/>
              <a:t>Smith</a:t>
            </a:r>
            <a:r>
              <a:rPr lang="en-US" dirty="0"/>
              <a:t>–</a:t>
            </a:r>
            <a:r>
              <a:rPr lang="en-US" dirty="0" err="1"/>
              <a:t>Lemli</a:t>
            </a:r>
            <a:r>
              <a:rPr lang="en-US" dirty="0"/>
              <a:t>–</a:t>
            </a:r>
            <a:r>
              <a:rPr lang="en-US" dirty="0" err="1"/>
              <a:t>Opitz</a:t>
            </a:r>
            <a:r>
              <a:rPr lang="en-US" dirty="0"/>
              <a:t> syndrome	</a:t>
            </a:r>
          </a:p>
          <a:p>
            <a:pPr marL="0" indent="0">
              <a:buNone/>
            </a:pPr>
            <a:r>
              <a:rPr lang="en-US" dirty="0" smtClean="0"/>
              <a:t>E.       tuberous </a:t>
            </a:r>
            <a:r>
              <a:rPr lang="en-US" dirty="0"/>
              <a:t>sclerosis	</a:t>
            </a:r>
          </a:p>
          <a:p>
            <a:pPr marL="0" indent="0">
              <a:buNone/>
            </a:pPr>
            <a:endParaRPr lang="en-US" dirty="0"/>
          </a:p>
        </p:txBody>
      </p:sp>
    </p:spTree>
    <p:extLst>
      <p:ext uri="{BB962C8B-B14F-4D97-AF65-F5344CB8AC3E}">
        <p14:creationId xmlns:p14="http://schemas.microsoft.com/office/powerpoint/2010/main" val="1341968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Future Reading</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pPr marL="914400" lvl="1" indent="-457200">
              <a:buFont typeface="+mj-lt"/>
              <a:buAutoNum type="arabicPeriod"/>
            </a:pPr>
            <a:r>
              <a:rPr lang="en-US" sz="2000" dirty="0" smtClean="0"/>
              <a:t>Prep Self Assessment </a:t>
            </a:r>
          </a:p>
          <a:p>
            <a:pPr marL="914400" lvl="1" indent="-457200">
              <a:buFont typeface="+mj-lt"/>
              <a:buAutoNum type="arabicPeriod"/>
            </a:pPr>
            <a:r>
              <a:rPr lang="en-US" sz="2000" b="1" dirty="0" smtClean="0"/>
              <a:t>PIR: Infantile </a:t>
            </a:r>
            <a:r>
              <a:rPr lang="en-US" sz="2000" b="1" dirty="0" err="1"/>
              <a:t>Hemangiomas</a:t>
            </a:r>
            <a:r>
              <a:rPr lang="en-US" sz="2000" b="1" dirty="0"/>
              <a:t>: An Update on Pathogenesis and </a:t>
            </a:r>
            <a:r>
              <a:rPr lang="en-US" sz="2000" b="1" dirty="0" smtClean="0"/>
              <a:t>Therapy</a:t>
            </a:r>
            <a:endParaRPr lang="en-US" sz="2000" b="1" dirty="0"/>
          </a:p>
          <a:p>
            <a:pPr marL="914400" lvl="1" indent="-457200">
              <a:buFont typeface="+mj-lt"/>
              <a:buAutoNum type="arabicPeriod"/>
            </a:pPr>
            <a:r>
              <a:rPr lang="en-US" sz="2000" b="1" dirty="0" smtClean="0"/>
              <a:t>Initiation </a:t>
            </a:r>
            <a:r>
              <a:rPr lang="en-US" sz="2000" b="1" dirty="0"/>
              <a:t>and Use of Propranolol for Infantile </a:t>
            </a:r>
            <a:r>
              <a:rPr lang="en-US" sz="2000" b="1" dirty="0" err="1"/>
              <a:t>Hemangioma</a:t>
            </a:r>
            <a:r>
              <a:rPr lang="en-US" sz="2000" b="1" dirty="0"/>
              <a:t>: Report of a Consensus </a:t>
            </a:r>
            <a:r>
              <a:rPr lang="en-US" sz="2000" b="1" dirty="0" smtClean="0"/>
              <a:t>Conference. </a:t>
            </a:r>
            <a:r>
              <a:rPr lang="en-US" sz="2000" dirty="0" smtClean="0"/>
              <a:t>Beth </a:t>
            </a:r>
            <a:r>
              <a:rPr lang="en-US" sz="2000" dirty="0"/>
              <a:t>A. </a:t>
            </a:r>
            <a:r>
              <a:rPr lang="en-US" sz="2000" dirty="0" err="1" smtClean="0"/>
              <a:t>Drolet</a:t>
            </a:r>
            <a:r>
              <a:rPr lang="en-US" sz="2000" dirty="0"/>
              <a:t> </a:t>
            </a:r>
            <a:r>
              <a:rPr lang="en-US" sz="2000" dirty="0" smtClean="0"/>
              <a:t>et al. </a:t>
            </a:r>
            <a:r>
              <a:rPr lang="en-US" sz="2000" i="1" dirty="0" smtClean="0"/>
              <a:t>Pediatrics </a:t>
            </a:r>
            <a:r>
              <a:rPr lang="en-US" sz="2000" dirty="0"/>
              <a:t>2013;131;128; originally published online December 24, 2012; DOI: 10.1542/peds.2012-1691 </a:t>
            </a:r>
            <a:endParaRPr lang="en-US" sz="2000" dirty="0" smtClean="0"/>
          </a:p>
          <a:p>
            <a:pPr marL="914400" lvl="1" indent="-457200">
              <a:buFont typeface="+mj-lt"/>
              <a:buAutoNum type="arabicPeriod"/>
            </a:pPr>
            <a:r>
              <a:rPr lang="en-US" sz="2000" dirty="0"/>
              <a:t>Bowers RE, Graham EA, Tomlinson KM. The natural history of the strawberry nevus. </a:t>
            </a:r>
            <a:r>
              <a:rPr lang="en-US" sz="2000" i="1" dirty="0"/>
              <a:t>Arch </a:t>
            </a:r>
            <a:r>
              <a:rPr lang="en-US" sz="2000" i="1" dirty="0" err="1"/>
              <a:t>Dermatol</a:t>
            </a:r>
            <a:r>
              <a:rPr lang="en-US" sz="2000" dirty="0"/>
              <a:t>. 1960;82:</a:t>
            </a:r>
            <a:r>
              <a:rPr lang="en-US" sz="2000" dirty="0" smtClean="0"/>
              <a:t>667</a:t>
            </a:r>
          </a:p>
          <a:p>
            <a:pPr marL="914400" lvl="1" indent="-457200">
              <a:buFont typeface="+mj-lt"/>
              <a:buAutoNum type="arabicPeriod"/>
            </a:pPr>
            <a:r>
              <a:rPr lang="en-US" sz="2000" b="1" dirty="0" smtClean="0"/>
              <a:t>Tuberous </a:t>
            </a:r>
            <a:r>
              <a:rPr lang="en-US" sz="2000" b="1" dirty="0"/>
              <a:t>Sclerosis Complex: Diagnostic Challenges, Presenting Symptoms, and Commonly Missed </a:t>
            </a:r>
            <a:r>
              <a:rPr lang="en-US" sz="2000" b="1" dirty="0" smtClean="0"/>
              <a:t>Signs. </a:t>
            </a:r>
            <a:r>
              <a:rPr lang="en-US" sz="2000" dirty="0" err="1" smtClean="0"/>
              <a:t>Brigid</a:t>
            </a:r>
            <a:r>
              <a:rPr lang="en-US" sz="2000" dirty="0" smtClean="0"/>
              <a:t> </a:t>
            </a:r>
            <a:r>
              <a:rPr lang="en-US" sz="2000" dirty="0"/>
              <a:t>A. Staley, Emily A. Vail and Elizabeth A. Thiele </a:t>
            </a:r>
            <a:r>
              <a:rPr lang="en-US" sz="2000" i="1" dirty="0" smtClean="0"/>
              <a:t>Pediatrics </a:t>
            </a:r>
            <a:r>
              <a:rPr lang="en-US" sz="2000" dirty="0"/>
              <a:t>2011;127;</a:t>
            </a:r>
            <a:r>
              <a:rPr lang="en-US" sz="2000" dirty="0" smtClean="0"/>
              <a:t>e117</a:t>
            </a:r>
          </a:p>
          <a:p>
            <a:pPr marL="800100" lvl="1" indent="-342900">
              <a:buFont typeface="+mj-lt"/>
              <a:buAutoNum type="arabicPeriod"/>
            </a:pPr>
            <a:r>
              <a:rPr lang="en-US" sz="1600" b="1" dirty="0"/>
              <a:t>Do hair care practices affect the acquisition of </a:t>
            </a:r>
            <a:r>
              <a:rPr lang="en-US" sz="1600" b="1" dirty="0" err="1"/>
              <a:t>tinea</a:t>
            </a:r>
            <a:r>
              <a:rPr lang="en-US" sz="1600" b="1" dirty="0"/>
              <a:t> </a:t>
            </a:r>
            <a:r>
              <a:rPr lang="en-US" sz="1600" b="1" dirty="0" err="1"/>
              <a:t>capitis</a:t>
            </a:r>
            <a:r>
              <a:rPr lang="en-US" sz="1600" b="1" dirty="0"/>
              <a:t>?</a:t>
            </a:r>
            <a:r>
              <a:rPr lang="en-US" sz="1600" dirty="0"/>
              <a:t> A case-control </a:t>
            </a:r>
            <a:r>
              <a:rPr lang="en-US" sz="1600" dirty="0" smtClean="0"/>
              <a:t>study. Sharma </a:t>
            </a:r>
            <a:r>
              <a:rPr lang="en-US" sz="1600" dirty="0"/>
              <a:t>V, Silverberg NB, Howard R, Tran CT, Laude TA, </a:t>
            </a:r>
            <a:r>
              <a:rPr lang="en-US" sz="1600" dirty="0" err="1"/>
              <a:t>Frieden</a:t>
            </a:r>
            <a:r>
              <a:rPr lang="en-US" sz="1600" dirty="0"/>
              <a:t> </a:t>
            </a:r>
            <a:r>
              <a:rPr lang="en-US" sz="1600" dirty="0" smtClean="0"/>
              <a:t>IJ. </a:t>
            </a:r>
            <a:r>
              <a:rPr lang="ro-RO" sz="1600" dirty="0" smtClean="0"/>
              <a:t>Arch </a:t>
            </a:r>
            <a:r>
              <a:rPr lang="ro-RO" sz="1600" dirty="0"/>
              <a:t>Pediatr Adolesc Med. 2001;155(7):818</a:t>
            </a:r>
            <a:r>
              <a:rPr lang="ro-RO" sz="1600" dirty="0" smtClean="0"/>
              <a:t>.</a:t>
            </a:r>
          </a:p>
          <a:p>
            <a:pPr marL="0" indent="0">
              <a:buNone/>
            </a:pPr>
            <a:r>
              <a:rPr lang="en-US" sz="1600" dirty="0" smtClean="0"/>
              <a:t>         7.     Treatment </a:t>
            </a:r>
            <a:r>
              <a:rPr lang="en-US" sz="1600" dirty="0"/>
              <a:t>of </a:t>
            </a:r>
            <a:r>
              <a:rPr lang="en-US" sz="1600" dirty="0" err="1"/>
              <a:t>tinea</a:t>
            </a:r>
            <a:r>
              <a:rPr lang="en-US" sz="1600" dirty="0"/>
              <a:t> </a:t>
            </a:r>
            <a:r>
              <a:rPr lang="en-US" sz="1600" dirty="0" err="1"/>
              <a:t>capitis</a:t>
            </a:r>
            <a:r>
              <a:rPr lang="en-US" sz="1600" dirty="0"/>
              <a:t>: beyond </a:t>
            </a:r>
            <a:r>
              <a:rPr lang="en-US" sz="1600" dirty="0" err="1" smtClean="0"/>
              <a:t>griseofulvin.Elewski</a:t>
            </a:r>
            <a:r>
              <a:rPr lang="en-US" sz="1600" dirty="0" smtClean="0"/>
              <a:t>, B. </a:t>
            </a:r>
            <a:r>
              <a:rPr lang="es-ES_tradnl" sz="1600" dirty="0" smtClean="0"/>
              <a:t>J </a:t>
            </a:r>
            <a:r>
              <a:rPr lang="es-ES_tradnl" sz="1600" dirty="0"/>
              <a:t>Am </a:t>
            </a:r>
            <a:r>
              <a:rPr lang="es-ES_tradnl" sz="1600" dirty="0" err="1"/>
              <a:t>Acad</a:t>
            </a:r>
            <a:r>
              <a:rPr lang="es-ES_tradnl" sz="1600" dirty="0"/>
              <a:t> </a:t>
            </a:r>
            <a:r>
              <a:rPr lang="es-ES_tradnl" sz="1600" dirty="0" err="1"/>
              <a:t>Dermatol</a:t>
            </a:r>
            <a:r>
              <a:rPr lang="es-ES_tradnl" sz="1600" dirty="0"/>
              <a:t>. </a:t>
            </a:r>
            <a:r>
              <a:rPr lang="es-ES_tradnl" sz="1600" dirty="0" smtClean="0"/>
              <a:t>   	1999;40</a:t>
            </a:r>
            <a:r>
              <a:rPr lang="es-ES_tradnl" sz="1600" dirty="0"/>
              <a:t>(6 Pt 2):S27.</a:t>
            </a:r>
            <a:endParaRPr lang="en-US" sz="1600" dirty="0"/>
          </a:p>
          <a:p>
            <a:pPr lvl="1">
              <a:buFontTx/>
              <a:buChar char="-"/>
            </a:pPr>
            <a:endParaRPr lang="en-US" sz="2400" dirty="0" smtClean="0"/>
          </a:p>
        </p:txBody>
      </p:sp>
    </p:spTree>
    <p:extLst>
      <p:ext uri="{BB962C8B-B14F-4D97-AF65-F5344CB8AC3E}">
        <p14:creationId xmlns:p14="http://schemas.microsoft.com/office/powerpoint/2010/main" val="141781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Case #1</a:t>
            </a:r>
            <a:endParaRPr lang="en-US" dirty="0"/>
          </a:p>
        </p:txBody>
      </p:sp>
      <p:sp>
        <p:nvSpPr>
          <p:cNvPr id="3" name="Content Placeholder 2"/>
          <p:cNvSpPr>
            <a:spLocks noGrp="1"/>
          </p:cNvSpPr>
          <p:nvPr>
            <p:ph idx="1"/>
          </p:nvPr>
        </p:nvSpPr>
        <p:spPr>
          <a:xfrm>
            <a:off x="457200" y="1219201"/>
            <a:ext cx="8229600" cy="2895599"/>
          </a:xfrm>
        </p:spPr>
        <p:txBody>
          <a:bodyPr>
            <a:normAutofit fontScale="92500" lnSpcReduction="20000"/>
          </a:bodyPr>
          <a:lstStyle/>
          <a:p>
            <a:pPr marL="0" indent="0">
              <a:buNone/>
            </a:pPr>
            <a:r>
              <a:rPr lang="en-US" dirty="0" smtClean="0"/>
              <a:t>A 4 </a:t>
            </a:r>
            <a:r>
              <a:rPr lang="en-US" dirty="0" err="1" smtClean="0"/>
              <a:t>y.o</a:t>
            </a:r>
            <a:r>
              <a:rPr lang="en-US" dirty="0" smtClean="0"/>
              <a:t> previously healthy male presents to your clinic with a one week history of frequent itching in the scalp area. Mother has noticed a flaky patch and she is concerned that there is hair loss in this area. She applied oil to his hair but nothing has helped. The patch does not fluoresce under wood’s lamp </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2995434" y="3966705"/>
            <a:ext cx="3481566" cy="2758698"/>
          </a:xfrm>
          <a:prstGeom prst="rect">
            <a:avLst/>
          </a:prstGeom>
        </p:spPr>
      </p:pic>
      <p:sp>
        <p:nvSpPr>
          <p:cNvPr id="5" name="TextBox 4"/>
          <p:cNvSpPr txBox="1"/>
          <p:nvPr/>
        </p:nvSpPr>
        <p:spPr>
          <a:xfrm>
            <a:off x="4114800" y="6610634"/>
            <a:ext cx="1981200" cy="261610"/>
          </a:xfrm>
          <a:prstGeom prst="rect">
            <a:avLst/>
          </a:prstGeom>
          <a:noFill/>
        </p:spPr>
        <p:txBody>
          <a:bodyPr wrap="square" rtlCol="0">
            <a:spAutoFit/>
          </a:bodyPr>
          <a:lstStyle/>
          <a:p>
            <a:r>
              <a:rPr lang="en-US" sz="1100" dirty="0" err="1" smtClean="0"/>
              <a:t>Healthhype.com</a:t>
            </a:r>
            <a:endParaRPr lang="en-US" sz="1100" dirty="0"/>
          </a:p>
        </p:txBody>
      </p:sp>
    </p:spTree>
    <p:extLst>
      <p:ext uri="{BB962C8B-B14F-4D97-AF65-F5344CB8AC3E}">
        <p14:creationId xmlns:p14="http://schemas.microsoft.com/office/powerpoint/2010/main" val="281414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most likely cause of his condition?  </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dirty="0" smtClean="0"/>
              <a:t>T cell mediated immune response against the hair follicle</a:t>
            </a:r>
          </a:p>
          <a:p>
            <a:r>
              <a:rPr lang="en-US" dirty="0" err="1" smtClean="0"/>
              <a:t>Trichophyton</a:t>
            </a:r>
            <a:r>
              <a:rPr lang="en-US" dirty="0" smtClean="0"/>
              <a:t> </a:t>
            </a:r>
            <a:r>
              <a:rPr lang="en-US" dirty="0" err="1" smtClean="0"/>
              <a:t>tonsurans</a:t>
            </a:r>
            <a:r>
              <a:rPr lang="en-US" dirty="0" smtClean="0"/>
              <a:t> </a:t>
            </a:r>
          </a:p>
          <a:p>
            <a:r>
              <a:rPr lang="en-US" dirty="0" err="1" smtClean="0"/>
              <a:t>Microsporum</a:t>
            </a:r>
            <a:r>
              <a:rPr lang="en-US" dirty="0" smtClean="0"/>
              <a:t> </a:t>
            </a:r>
            <a:r>
              <a:rPr lang="en-US" dirty="0" err="1" smtClean="0"/>
              <a:t>canis</a:t>
            </a:r>
            <a:r>
              <a:rPr lang="en-US" dirty="0" smtClean="0"/>
              <a:t> </a:t>
            </a:r>
          </a:p>
          <a:p>
            <a:r>
              <a:rPr lang="en-US" dirty="0" err="1" smtClean="0"/>
              <a:t>Treponema</a:t>
            </a:r>
            <a:r>
              <a:rPr lang="en-US" dirty="0" smtClean="0"/>
              <a:t> </a:t>
            </a:r>
            <a:r>
              <a:rPr lang="en-US" dirty="0" err="1" smtClean="0"/>
              <a:t>pallidum</a:t>
            </a:r>
            <a:r>
              <a:rPr lang="en-US" dirty="0" smtClean="0"/>
              <a:t> </a:t>
            </a:r>
          </a:p>
          <a:p>
            <a:r>
              <a:rPr lang="en-US" dirty="0" smtClean="0"/>
              <a:t>Self inflicted </a:t>
            </a:r>
            <a:endParaRPr lang="en-US" dirty="0"/>
          </a:p>
        </p:txBody>
      </p:sp>
    </p:spTree>
    <p:extLst>
      <p:ext uri="{BB962C8B-B14F-4D97-AF65-F5344CB8AC3E}">
        <p14:creationId xmlns:p14="http://schemas.microsoft.com/office/powerpoint/2010/main" val="3042106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most likely cause of his condition?  </a:t>
            </a:r>
            <a:endParaRPr lang="en-US" dirty="0"/>
          </a:p>
        </p:txBody>
      </p:sp>
      <p:sp>
        <p:nvSpPr>
          <p:cNvPr id="3" name="Content Placeholder 2"/>
          <p:cNvSpPr>
            <a:spLocks noGrp="1"/>
          </p:cNvSpPr>
          <p:nvPr>
            <p:ph idx="1"/>
          </p:nvPr>
        </p:nvSpPr>
        <p:spPr>
          <a:xfrm>
            <a:off x="457200" y="1600200"/>
            <a:ext cx="8229600" cy="3657600"/>
          </a:xfrm>
        </p:spPr>
        <p:txBody>
          <a:bodyPr>
            <a:normAutofit/>
          </a:bodyPr>
          <a:lstStyle/>
          <a:p>
            <a:r>
              <a:rPr lang="en-US" dirty="0" smtClean="0"/>
              <a:t>T cell mediated immune response against the hair follicle</a:t>
            </a:r>
          </a:p>
          <a:p>
            <a:r>
              <a:rPr lang="en-US" dirty="0" err="1" smtClean="0">
                <a:solidFill>
                  <a:srgbClr val="0000FF"/>
                </a:solidFill>
              </a:rPr>
              <a:t>Trichophyton</a:t>
            </a:r>
            <a:r>
              <a:rPr lang="en-US" dirty="0" smtClean="0">
                <a:solidFill>
                  <a:srgbClr val="0000FF"/>
                </a:solidFill>
              </a:rPr>
              <a:t> </a:t>
            </a:r>
            <a:r>
              <a:rPr lang="en-US" dirty="0" err="1" smtClean="0">
                <a:solidFill>
                  <a:srgbClr val="0000FF"/>
                </a:solidFill>
              </a:rPr>
              <a:t>tonsurans</a:t>
            </a:r>
            <a:r>
              <a:rPr lang="en-US" dirty="0" smtClean="0">
                <a:solidFill>
                  <a:srgbClr val="0000FF"/>
                </a:solidFill>
              </a:rPr>
              <a:t> </a:t>
            </a:r>
          </a:p>
          <a:p>
            <a:r>
              <a:rPr lang="en-US" dirty="0" err="1" smtClean="0"/>
              <a:t>Microsporum</a:t>
            </a:r>
            <a:r>
              <a:rPr lang="en-US" dirty="0" smtClean="0"/>
              <a:t> </a:t>
            </a:r>
            <a:r>
              <a:rPr lang="en-US" dirty="0" err="1" smtClean="0"/>
              <a:t>canis</a:t>
            </a:r>
            <a:r>
              <a:rPr lang="en-US" dirty="0" smtClean="0"/>
              <a:t> </a:t>
            </a:r>
          </a:p>
          <a:p>
            <a:r>
              <a:rPr lang="en-US" dirty="0" err="1" smtClean="0"/>
              <a:t>Treponema</a:t>
            </a:r>
            <a:r>
              <a:rPr lang="en-US" dirty="0" smtClean="0"/>
              <a:t> </a:t>
            </a:r>
            <a:r>
              <a:rPr lang="en-US" dirty="0" err="1" smtClean="0"/>
              <a:t>pallidum</a:t>
            </a:r>
            <a:r>
              <a:rPr lang="en-US" dirty="0" smtClean="0"/>
              <a:t> </a:t>
            </a:r>
          </a:p>
          <a:p>
            <a:r>
              <a:rPr lang="en-US" dirty="0" smtClean="0"/>
              <a:t>Self inflicted </a:t>
            </a:r>
            <a:endParaRPr lang="en-US" dirty="0"/>
          </a:p>
        </p:txBody>
      </p:sp>
      <p:sp>
        <p:nvSpPr>
          <p:cNvPr id="4" name="TextBox 3"/>
          <p:cNvSpPr txBox="1"/>
          <p:nvPr/>
        </p:nvSpPr>
        <p:spPr>
          <a:xfrm>
            <a:off x="457200" y="5105400"/>
            <a:ext cx="8305800" cy="1754327"/>
          </a:xfrm>
          <a:prstGeom prst="rect">
            <a:avLst/>
          </a:prstGeom>
          <a:noFill/>
        </p:spPr>
        <p:txBody>
          <a:bodyPr wrap="square" rtlCol="0">
            <a:spAutoFit/>
          </a:bodyPr>
          <a:lstStyle/>
          <a:p>
            <a:r>
              <a:rPr lang="en-US" dirty="0" smtClean="0"/>
              <a:t>An </a:t>
            </a:r>
            <a:r>
              <a:rPr lang="en-US" dirty="0" err="1" smtClean="0"/>
              <a:t>endothrix</a:t>
            </a:r>
            <a:r>
              <a:rPr lang="en-US" dirty="0" smtClean="0"/>
              <a:t> infection (</a:t>
            </a:r>
            <a:r>
              <a:rPr lang="en-US" dirty="0" err="1" smtClean="0"/>
              <a:t>e.g</a:t>
            </a:r>
            <a:r>
              <a:rPr lang="en-US" dirty="0" smtClean="0"/>
              <a:t> </a:t>
            </a:r>
            <a:r>
              <a:rPr lang="en-US" dirty="0" err="1" smtClean="0"/>
              <a:t>trichophyton</a:t>
            </a:r>
            <a:r>
              <a:rPr lang="en-US" dirty="0" smtClean="0"/>
              <a:t>) resides within the hair shaft, thus systemic treatment is needed to target the fungus. Black dots are present in the photo indicating broken hair flush with the scalp. </a:t>
            </a:r>
            <a:r>
              <a:rPr lang="en-US" dirty="0" err="1" smtClean="0"/>
              <a:t>Endothrix</a:t>
            </a:r>
            <a:r>
              <a:rPr lang="en-US" dirty="0" smtClean="0"/>
              <a:t> species do not fluoresce under wood’s lamp. An </a:t>
            </a:r>
            <a:r>
              <a:rPr lang="en-US" dirty="0" err="1" smtClean="0"/>
              <a:t>ectothrix</a:t>
            </a:r>
            <a:r>
              <a:rPr lang="en-US" dirty="0" smtClean="0"/>
              <a:t> (e.g. </a:t>
            </a:r>
            <a:r>
              <a:rPr lang="en-US" dirty="0" err="1" smtClean="0"/>
              <a:t>microsporum</a:t>
            </a:r>
            <a:r>
              <a:rPr lang="en-US" dirty="0" smtClean="0"/>
              <a:t>) in contrast will </a:t>
            </a:r>
            <a:r>
              <a:rPr lang="en-US" dirty="0" err="1" smtClean="0"/>
              <a:t>fluouresce</a:t>
            </a:r>
            <a:r>
              <a:rPr lang="en-US" dirty="0" smtClean="0"/>
              <a:t>, and is located with spores on the outer portion of the hair shaft. T cell mediated immune response may be seen in alopecia </a:t>
            </a:r>
            <a:r>
              <a:rPr lang="en-US" dirty="0" err="1" smtClean="0"/>
              <a:t>areata</a:t>
            </a:r>
            <a:r>
              <a:rPr lang="en-US" dirty="0" smtClean="0"/>
              <a:t> and scaling would expected to be absent in this case. </a:t>
            </a:r>
            <a:endParaRPr lang="en-US" dirty="0"/>
          </a:p>
        </p:txBody>
      </p:sp>
    </p:spTree>
    <p:extLst>
      <p:ext uri="{BB962C8B-B14F-4D97-AF65-F5344CB8AC3E}">
        <p14:creationId xmlns:p14="http://schemas.microsoft.com/office/powerpoint/2010/main" val="51014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identify spores of the suspected organism, the following techniques should be used…</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pPr marL="514350" indent="-514350">
              <a:buFont typeface="+mj-lt"/>
              <a:buAutoNum type="alphaUcPeriod"/>
            </a:pPr>
            <a:r>
              <a:rPr lang="en-US" dirty="0" smtClean="0"/>
              <a:t>Examine a skin scraping of scale under the microscope with KOH</a:t>
            </a:r>
          </a:p>
          <a:p>
            <a:pPr marL="514350" indent="-514350">
              <a:buFont typeface="+mj-lt"/>
              <a:buAutoNum type="alphaUcPeriod"/>
            </a:pPr>
            <a:r>
              <a:rPr lang="en-US" dirty="0" smtClean="0"/>
              <a:t>Examine the hair shaft via KOH prep under the microscope</a:t>
            </a:r>
          </a:p>
          <a:p>
            <a:pPr marL="514350" indent="-514350">
              <a:buFont typeface="+mj-lt"/>
              <a:buAutoNum type="alphaUcPeriod"/>
            </a:pPr>
            <a:r>
              <a:rPr lang="en-US" dirty="0" smtClean="0"/>
              <a:t>Perform a punch biopsy </a:t>
            </a:r>
          </a:p>
          <a:p>
            <a:pPr marL="514350" indent="-514350">
              <a:buFont typeface="+mj-lt"/>
              <a:buAutoNum type="alphaUcPeriod"/>
            </a:pPr>
            <a:r>
              <a:rPr lang="en-US" dirty="0" smtClean="0"/>
              <a:t>Spores cannot be visualized, this is a diagnosis based on clinical presentation alone </a:t>
            </a:r>
            <a:endParaRPr lang="en-US" dirty="0"/>
          </a:p>
        </p:txBody>
      </p:sp>
    </p:spTree>
    <p:extLst>
      <p:ext uri="{BB962C8B-B14F-4D97-AF65-F5344CB8AC3E}">
        <p14:creationId xmlns:p14="http://schemas.microsoft.com/office/powerpoint/2010/main" val="326692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identify spores of the suspected organism, the following techniques should be used…</a:t>
            </a:r>
            <a:endParaRPr lang="en-US" dirty="0"/>
          </a:p>
        </p:txBody>
      </p:sp>
      <p:sp>
        <p:nvSpPr>
          <p:cNvPr id="3" name="Content Placeholder 2"/>
          <p:cNvSpPr>
            <a:spLocks noGrp="1"/>
          </p:cNvSpPr>
          <p:nvPr>
            <p:ph idx="1"/>
          </p:nvPr>
        </p:nvSpPr>
        <p:spPr>
          <a:xfrm>
            <a:off x="457200" y="1752600"/>
            <a:ext cx="8229600" cy="4648200"/>
          </a:xfrm>
        </p:spPr>
        <p:txBody>
          <a:bodyPr>
            <a:normAutofit/>
          </a:bodyPr>
          <a:lstStyle/>
          <a:p>
            <a:pPr marL="514350" indent="-514350">
              <a:buFont typeface="+mj-lt"/>
              <a:buAutoNum type="alphaUcPeriod"/>
            </a:pPr>
            <a:r>
              <a:rPr lang="en-US" dirty="0" smtClean="0"/>
              <a:t>Examine a skin scraping of scale under the microscope with KOH</a:t>
            </a:r>
          </a:p>
          <a:p>
            <a:pPr marL="514350" indent="-514350">
              <a:buFont typeface="+mj-lt"/>
              <a:buAutoNum type="alphaUcPeriod"/>
            </a:pPr>
            <a:r>
              <a:rPr lang="en-US" dirty="0" smtClean="0">
                <a:solidFill>
                  <a:srgbClr val="0000FF"/>
                </a:solidFill>
              </a:rPr>
              <a:t>Examine the hair shaft via KOH prep under the microscope</a:t>
            </a:r>
          </a:p>
          <a:p>
            <a:pPr marL="514350" indent="-514350">
              <a:buFont typeface="+mj-lt"/>
              <a:buAutoNum type="alphaUcPeriod"/>
            </a:pPr>
            <a:r>
              <a:rPr lang="en-US" dirty="0" smtClean="0"/>
              <a:t>Perform a punch biopsy </a:t>
            </a:r>
          </a:p>
          <a:p>
            <a:pPr marL="514350" indent="-514350">
              <a:buFont typeface="+mj-lt"/>
              <a:buAutoNum type="alphaUcPeriod"/>
            </a:pPr>
            <a:r>
              <a:rPr lang="en-US" dirty="0" smtClean="0"/>
              <a:t>Spores cannot be visualized, this is a diagnosis based on clinical presentation alone </a:t>
            </a:r>
            <a:endParaRPr lang="en-US" dirty="0"/>
          </a:p>
        </p:txBody>
      </p:sp>
      <p:sp>
        <p:nvSpPr>
          <p:cNvPr id="4" name="TextBox 3"/>
          <p:cNvSpPr txBox="1"/>
          <p:nvPr/>
        </p:nvSpPr>
        <p:spPr>
          <a:xfrm>
            <a:off x="533400" y="6019800"/>
            <a:ext cx="7924800" cy="923330"/>
          </a:xfrm>
          <a:prstGeom prst="rect">
            <a:avLst/>
          </a:prstGeom>
          <a:noFill/>
        </p:spPr>
        <p:txBody>
          <a:bodyPr wrap="square" rtlCol="0">
            <a:spAutoFit/>
          </a:bodyPr>
          <a:lstStyle/>
          <a:p>
            <a:r>
              <a:rPr lang="en-US" dirty="0" smtClean="0"/>
              <a:t>Spores of non fluorescent </a:t>
            </a:r>
            <a:r>
              <a:rPr lang="en-US" dirty="0" err="1"/>
              <a:t>arthroconidia</a:t>
            </a:r>
            <a:r>
              <a:rPr lang="en-US" dirty="0"/>
              <a:t> </a:t>
            </a:r>
            <a:r>
              <a:rPr lang="en-US" dirty="0" smtClean="0"/>
              <a:t>are located in the hair shafts. Scraping of the scale may reveal hyphae, but not spores. Punch biopsy is not indicated in this case </a:t>
            </a:r>
            <a:endParaRPr lang="en-US" dirty="0"/>
          </a:p>
        </p:txBody>
      </p:sp>
    </p:spTree>
    <p:extLst>
      <p:ext uri="{BB962C8B-B14F-4D97-AF65-F5344CB8AC3E}">
        <p14:creationId xmlns:p14="http://schemas.microsoft.com/office/powerpoint/2010/main" val="287389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The patient returns to clinic several days after starting </a:t>
            </a:r>
            <a:r>
              <a:rPr lang="en-US" sz="2400" b="1" dirty="0" err="1" smtClean="0"/>
              <a:t>griseofulvin</a:t>
            </a:r>
            <a:r>
              <a:rPr lang="en-US" sz="2400" b="1" dirty="0" smtClean="0"/>
              <a:t> therapy. Mother is very concerned because the following lesions developed on his hands and she is asking for your advice. Should you… </a:t>
            </a:r>
            <a:endParaRPr lang="en-US" sz="2400" b="1" dirty="0"/>
          </a:p>
        </p:txBody>
      </p:sp>
      <p:sp>
        <p:nvSpPr>
          <p:cNvPr id="3" name="Content Placeholder 2"/>
          <p:cNvSpPr>
            <a:spLocks noGrp="1"/>
          </p:cNvSpPr>
          <p:nvPr>
            <p:ph idx="1"/>
          </p:nvPr>
        </p:nvSpPr>
        <p:spPr>
          <a:xfrm>
            <a:off x="457200" y="1600200"/>
            <a:ext cx="8229600" cy="2971800"/>
          </a:xfrm>
        </p:spPr>
        <p:txBody>
          <a:bodyPr>
            <a:normAutofit fontScale="92500"/>
          </a:bodyPr>
          <a:lstStyle/>
          <a:p>
            <a:pPr marL="514350" indent="-514350">
              <a:buAutoNum type="alphaUcParenR"/>
            </a:pPr>
            <a:r>
              <a:rPr lang="en-US" dirty="0" smtClean="0"/>
              <a:t>Refer the patient to dermatology</a:t>
            </a:r>
          </a:p>
          <a:p>
            <a:pPr marL="514350" indent="-514350">
              <a:buAutoNum type="alphaUcParenR"/>
            </a:pPr>
            <a:r>
              <a:rPr lang="en-US" dirty="0" smtClean="0"/>
              <a:t>Reassurance</a:t>
            </a:r>
          </a:p>
          <a:p>
            <a:pPr marL="514350" indent="-514350">
              <a:buAutoNum type="alphaUcParenR"/>
            </a:pPr>
            <a:r>
              <a:rPr lang="en-US" dirty="0" smtClean="0"/>
              <a:t>Discontinue </a:t>
            </a:r>
            <a:r>
              <a:rPr lang="en-US" dirty="0" err="1" smtClean="0"/>
              <a:t>griseofulvin</a:t>
            </a:r>
            <a:r>
              <a:rPr lang="en-US" dirty="0" smtClean="0"/>
              <a:t> therapy </a:t>
            </a:r>
          </a:p>
          <a:p>
            <a:pPr marL="514350" indent="-514350">
              <a:buAutoNum type="alphaUcParenR"/>
            </a:pPr>
            <a:r>
              <a:rPr lang="en-US" dirty="0" smtClean="0"/>
              <a:t>Switch to </a:t>
            </a:r>
            <a:r>
              <a:rPr lang="en-US" dirty="0" err="1" smtClean="0"/>
              <a:t>itraconazole</a:t>
            </a:r>
            <a:r>
              <a:rPr lang="en-US" dirty="0" smtClean="0"/>
              <a:t> therapy for </a:t>
            </a:r>
            <a:r>
              <a:rPr lang="en-US" dirty="0" err="1" smtClean="0"/>
              <a:t>tinea</a:t>
            </a:r>
            <a:r>
              <a:rPr lang="en-US" dirty="0" smtClean="0"/>
              <a:t> </a:t>
            </a:r>
            <a:r>
              <a:rPr lang="en-US" dirty="0" err="1" smtClean="0"/>
              <a:t>capitis</a:t>
            </a:r>
            <a:endParaRPr lang="en-US" dirty="0" smtClean="0"/>
          </a:p>
          <a:p>
            <a:pPr marL="0" indent="0">
              <a:buNone/>
            </a:pPr>
            <a:r>
              <a:rPr lang="en-US" dirty="0"/>
              <a:t>E)  Obtain a punch biopsy of the lesion</a:t>
            </a:r>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2"/>
          <a:stretch>
            <a:fillRect/>
          </a:stretch>
        </p:blipFill>
        <p:spPr>
          <a:xfrm>
            <a:off x="2895600" y="4343400"/>
            <a:ext cx="3416300" cy="2374900"/>
          </a:xfrm>
          <a:prstGeom prst="rect">
            <a:avLst/>
          </a:prstGeom>
        </p:spPr>
      </p:pic>
    </p:spTree>
    <p:extLst>
      <p:ext uri="{BB962C8B-B14F-4D97-AF65-F5344CB8AC3E}">
        <p14:creationId xmlns:p14="http://schemas.microsoft.com/office/powerpoint/2010/main" val="326692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The patient returns to clinic several days after starting </a:t>
            </a:r>
            <a:r>
              <a:rPr lang="en-US" sz="2400" b="1" dirty="0" err="1" smtClean="0"/>
              <a:t>griseofulvin</a:t>
            </a:r>
            <a:r>
              <a:rPr lang="en-US" sz="2400" b="1" dirty="0" smtClean="0"/>
              <a:t> therapy. Mother is very concerned because the following lesions developed on his hands and she is asking for your advice. Should you… </a:t>
            </a:r>
            <a:endParaRPr lang="en-US" sz="2400" b="1" dirty="0"/>
          </a:p>
        </p:txBody>
      </p:sp>
      <p:sp>
        <p:nvSpPr>
          <p:cNvPr id="3" name="Content Placeholder 2"/>
          <p:cNvSpPr>
            <a:spLocks noGrp="1"/>
          </p:cNvSpPr>
          <p:nvPr>
            <p:ph idx="1"/>
          </p:nvPr>
        </p:nvSpPr>
        <p:spPr>
          <a:xfrm>
            <a:off x="457200" y="1600200"/>
            <a:ext cx="8229600" cy="4648200"/>
          </a:xfrm>
        </p:spPr>
        <p:txBody>
          <a:bodyPr>
            <a:normAutofit fontScale="92500" lnSpcReduction="10000"/>
          </a:bodyPr>
          <a:lstStyle/>
          <a:p>
            <a:pPr marL="514350" indent="-514350">
              <a:buAutoNum type="alphaUcParenR"/>
            </a:pPr>
            <a:r>
              <a:rPr lang="en-US" dirty="0" smtClean="0"/>
              <a:t>Refer the patient to dermatology</a:t>
            </a:r>
          </a:p>
          <a:p>
            <a:pPr marL="514350" indent="-514350">
              <a:buAutoNum type="alphaUcParenR"/>
            </a:pPr>
            <a:r>
              <a:rPr lang="en-US" dirty="0" smtClean="0">
                <a:solidFill>
                  <a:srgbClr val="0000FF"/>
                </a:solidFill>
              </a:rPr>
              <a:t>Reassurance</a:t>
            </a:r>
          </a:p>
          <a:p>
            <a:pPr marL="514350" indent="-514350">
              <a:buAutoNum type="alphaUcParenR"/>
            </a:pPr>
            <a:r>
              <a:rPr lang="en-US" dirty="0" smtClean="0"/>
              <a:t>Discontinue </a:t>
            </a:r>
            <a:r>
              <a:rPr lang="en-US" dirty="0" err="1" smtClean="0"/>
              <a:t>griseofulvin</a:t>
            </a:r>
            <a:r>
              <a:rPr lang="en-US" dirty="0" smtClean="0"/>
              <a:t> therapy </a:t>
            </a:r>
          </a:p>
          <a:p>
            <a:pPr marL="514350" indent="-514350">
              <a:buAutoNum type="alphaUcParenR"/>
            </a:pPr>
            <a:r>
              <a:rPr lang="en-US" dirty="0" smtClean="0"/>
              <a:t>Switch to </a:t>
            </a:r>
            <a:r>
              <a:rPr lang="en-US" dirty="0" err="1" smtClean="0"/>
              <a:t>itraconazole</a:t>
            </a:r>
            <a:r>
              <a:rPr lang="en-US" dirty="0" smtClean="0"/>
              <a:t> therapy for </a:t>
            </a:r>
            <a:r>
              <a:rPr lang="en-US" dirty="0" err="1" smtClean="0"/>
              <a:t>tinea</a:t>
            </a:r>
            <a:r>
              <a:rPr lang="en-US" dirty="0" smtClean="0"/>
              <a:t> </a:t>
            </a:r>
            <a:r>
              <a:rPr lang="en-US" dirty="0" err="1" smtClean="0"/>
              <a:t>capitis</a:t>
            </a:r>
            <a:endParaRPr lang="en-US" dirty="0" smtClean="0"/>
          </a:p>
          <a:p>
            <a:pPr marL="0" indent="0">
              <a:buNone/>
            </a:pPr>
            <a:r>
              <a:rPr lang="en-US" dirty="0" smtClean="0"/>
              <a:t>E)  Obtain a punch biopsy of the lesion</a:t>
            </a:r>
            <a:endParaRPr lang="en-US" dirty="0"/>
          </a:p>
          <a:p>
            <a:pPr marL="0" indent="0">
              <a:buNone/>
            </a:pPr>
            <a:endParaRPr lang="en-US" dirty="0" smtClean="0"/>
          </a:p>
          <a:p>
            <a:pPr marL="0" indent="0">
              <a:buNone/>
            </a:pPr>
            <a:r>
              <a:rPr lang="en-US" dirty="0" smtClean="0"/>
              <a:t>This is an </a:t>
            </a:r>
            <a:r>
              <a:rPr lang="en-US" dirty="0" err="1" smtClean="0"/>
              <a:t>dermatophytid</a:t>
            </a:r>
            <a:r>
              <a:rPr lang="en-US" dirty="0" smtClean="0"/>
              <a:t> (Id) reaction which </a:t>
            </a:r>
            <a:r>
              <a:rPr lang="en-US" dirty="0"/>
              <a:t>pruritic, </a:t>
            </a:r>
            <a:r>
              <a:rPr lang="en-US" dirty="0" err="1"/>
              <a:t>papulovesicular</a:t>
            </a:r>
            <a:r>
              <a:rPr lang="en-US" dirty="0"/>
              <a:t> </a:t>
            </a:r>
            <a:r>
              <a:rPr lang="en-US" dirty="0" smtClean="0"/>
              <a:t>eruption which </a:t>
            </a:r>
            <a:r>
              <a:rPr lang="en-US" dirty="0"/>
              <a:t>represents </a:t>
            </a:r>
            <a:r>
              <a:rPr lang="en-US" dirty="0" smtClean="0"/>
              <a:t>an immune response to the fungi. </a:t>
            </a:r>
            <a:endParaRPr lang="en-US" dirty="0"/>
          </a:p>
        </p:txBody>
      </p:sp>
    </p:spTree>
    <p:extLst>
      <p:ext uri="{BB962C8B-B14F-4D97-AF65-F5344CB8AC3E}">
        <p14:creationId xmlns:p14="http://schemas.microsoft.com/office/powerpoint/2010/main" val="1629122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9294</TotalTime>
  <Words>2602</Words>
  <Application>Microsoft Office PowerPoint</Application>
  <PresentationFormat>On-screen Show (4:3)</PresentationFormat>
  <Paragraphs>226</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Pediatric Dermatology August 2014 </vt:lpstr>
      <vt:lpstr>Objectives</vt:lpstr>
      <vt:lpstr>Case #1</vt:lpstr>
      <vt:lpstr>What is the most likely cause of his condition?  </vt:lpstr>
      <vt:lpstr>What is the most likely cause of his condition?  </vt:lpstr>
      <vt:lpstr>To identify spores of the suspected organism, the following techniques should be used…</vt:lpstr>
      <vt:lpstr>To identify spores of the suspected organism, the following techniques should be used…</vt:lpstr>
      <vt:lpstr>The patient returns to clinic several days after starting griseofulvin therapy. Mother is very concerned because the following lesions developed on his hands and she is asking for your advice. Should you… </vt:lpstr>
      <vt:lpstr>The patient returns to clinic several days after starting griseofulvin therapy. Mother is very concerned because the following lesions developed on his hands and she is asking for your advice. Should you… </vt:lpstr>
      <vt:lpstr>About tinea capitis </vt:lpstr>
      <vt:lpstr>Grey Patch Tinea Capitis </vt:lpstr>
      <vt:lpstr>Case #2</vt:lpstr>
      <vt:lpstr>PowerPoint Presentation</vt:lpstr>
      <vt:lpstr>Identify the lesion pictured in the next slide and discuss other possible diagnoses to consider?</vt:lpstr>
      <vt:lpstr>What is the expected natural course of this lesion, when would intervention be indicated?</vt:lpstr>
      <vt:lpstr>The patient’s mother asks you what treatments are available for this lesion, what are the options and what is most appropriate for this patient?</vt:lpstr>
      <vt:lpstr>PowerPoint Presentation</vt:lpstr>
      <vt:lpstr>Hemangiomas</vt:lpstr>
      <vt:lpstr>Case #3</vt:lpstr>
      <vt:lpstr>The earliest cutaneous manifestation of tuberous sclerosis complex is? </vt:lpstr>
      <vt:lpstr>The earliest cutaneous manifestation of tuberous sclerosis complex is? </vt:lpstr>
      <vt:lpstr>In a patient presenting with the following skin findings, a commonly associated finding is </vt:lpstr>
      <vt:lpstr>In a patient presenting with the following skin findings, a commonly associated skin finding is </vt:lpstr>
      <vt:lpstr>Additional Information</vt:lpstr>
      <vt:lpstr>PREP Question</vt:lpstr>
      <vt:lpstr>PREP Question</vt:lpstr>
      <vt:lpstr>PREP Question</vt:lpstr>
      <vt:lpstr>PREP Question</vt:lpstr>
      <vt:lpstr>References and Future Reading</vt:lpstr>
    </vt:vector>
  </TitlesOfParts>
  <Company>University of Florida Academic Health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and Periodicity Guidelines</dc:title>
  <dc:creator>Kelly,Maria Natividad</dc:creator>
  <cp:lastModifiedBy>Generic User, Medicine</cp:lastModifiedBy>
  <cp:revision>68</cp:revision>
  <cp:lastPrinted>2014-08-13T17:21:47Z</cp:lastPrinted>
  <dcterms:created xsi:type="dcterms:W3CDTF">2013-12-26T17:22:23Z</dcterms:created>
  <dcterms:modified xsi:type="dcterms:W3CDTF">2014-08-23T00:48:45Z</dcterms:modified>
</cp:coreProperties>
</file>