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0" r:id="rId1"/>
  </p:sldMasterIdLst>
  <p:notesMasterIdLst>
    <p:notesMasterId r:id="rId39"/>
  </p:notesMasterIdLst>
  <p:sldIdLst>
    <p:sldId id="257" r:id="rId2"/>
    <p:sldId id="338" r:id="rId3"/>
    <p:sldId id="351" r:id="rId4"/>
    <p:sldId id="337" r:id="rId5"/>
    <p:sldId id="305" r:id="rId6"/>
    <p:sldId id="321" r:id="rId7"/>
    <p:sldId id="274" r:id="rId8"/>
    <p:sldId id="336" r:id="rId9"/>
    <p:sldId id="320" r:id="rId10"/>
    <p:sldId id="295" r:id="rId11"/>
    <p:sldId id="306" r:id="rId12"/>
    <p:sldId id="307" r:id="rId13"/>
    <p:sldId id="308" r:id="rId14"/>
    <p:sldId id="339" r:id="rId15"/>
    <p:sldId id="340" r:id="rId16"/>
    <p:sldId id="348" r:id="rId17"/>
    <p:sldId id="349" r:id="rId18"/>
    <p:sldId id="347" r:id="rId19"/>
    <p:sldId id="346" r:id="rId20"/>
    <p:sldId id="345" r:id="rId21"/>
    <p:sldId id="318" r:id="rId22"/>
    <p:sldId id="341" r:id="rId23"/>
    <p:sldId id="323" r:id="rId24"/>
    <p:sldId id="324" r:id="rId25"/>
    <p:sldId id="325" r:id="rId26"/>
    <p:sldId id="326" r:id="rId27"/>
    <p:sldId id="342" r:id="rId28"/>
    <p:sldId id="327" r:id="rId29"/>
    <p:sldId id="328" r:id="rId30"/>
    <p:sldId id="343" r:id="rId31"/>
    <p:sldId id="329" r:id="rId32"/>
    <p:sldId id="330" r:id="rId33"/>
    <p:sldId id="331" r:id="rId34"/>
    <p:sldId id="332" r:id="rId35"/>
    <p:sldId id="333" r:id="rId36"/>
    <p:sldId id="350" r:id="rId37"/>
    <p:sldId id="26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9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22800-1960-4104-9DE9-A9F4253B107B}" type="datetimeFigureOut">
              <a:rPr lang="en-US" smtClean="0"/>
              <a:t>2/18/15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0E126-C1E1-4157-A6D9-C2338EE0D402}" type="slidenum">
              <a:rPr lang="en-US" smtClean="0"/>
              <a:t>‹#›</a:t>
            </a:fld>
            <a:endParaRPr lang="en-US"/>
          </a:p>
        </p:txBody>
      </p:sp>
    </p:spTree>
    <p:extLst>
      <p:ext uri="{BB962C8B-B14F-4D97-AF65-F5344CB8AC3E}">
        <p14:creationId xmlns:p14="http://schemas.microsoft.com/office/powerpoint/2010/main" val="14386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Bilirubin </a:t>
            </a:r>
            <a:r>
              <a:rPr lang="en-US" dirty="0" err="1" smtClean="0"/>
              <a:t>Normograms</a:t>
            </a:r>
            <a:r>
              <a:rPr lang="en-US" dirty="0" smtClean="0"/>
              <a:t> have</a:t>
            </a:r>
            <a:r>
              <a:rPr lang="en-US" baseline="0" dirty="0" smtClean="0"/>
              <a:t> two functions:</a:t>
            </a:r>
          </a:p>
          <a:p>
            <a:pPr marL="228600" indent="-228600">
              <a:buAutoNum type="arabicPeriod"/>
            </a:pPr>
            <a:r>
              <a:rPr lang="en-US" baseline="0" dirty="0" smtClean="0"/>
              <a:t>To track an individual baby using an evidence-based predictive risk assessment tool</a:t>
            </a:r>
          </a:p>
          <a:p>
            <a:pPr marL="228600" indent="-228600">
              <a:buAutoNum type="arabicPeriod"/>
            </a:pPr>
            <a:r>
              <a:rPr lang="en-US" baseline="0" dirty="0" smtClean="0"/>
              <a:t>To inform the public health perspective on adverse outcome reduction by altering the natural course of the disease through early intervention</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5</a:t>
            </a:fld>
            <a:endParaRPr lang="en-US"/>
          </a:p>
        </p:txBody>
      </p:sp>
    </p:spTree>
    <p:extLst>
      <p:ext uri="{BB962C8B-B14F-4D97-AF65-F5344CB8AC3E}">
        <p14:creationId xmlns:p14="http://schemas.microsoft.com/office/powerpoint/2010/main" val="1719020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newborn in this vignette is unlikely to have kernicterus, as the majority of cases in term newborns occur when the serum bilirubin values exceed 20 mg/</a:t>
            </a:r>
            <a:r>
              <a:rPr lang="en-US" dirty="0" err="1" smtClean="0"/>
              <a:t>dL</a:t>
            </a:r>
            <a:r>
              <a:rPr lang="en-US" dirty="0" smtClean="0"/>
              <a:t>. Infants with high bilirubin values have brainstem auditory evoked response abnormalities, but these adverse effects appear to reverse with treatment of the </a:t>
            </a:r>
            <a:r>
              <a:rPr lang="en-US" dirty="0" err="1" smtClean="0"/>
              <a:t>hyperbilirubinemia</a:t>
            </a:r>
            <a:r>
              <a:rPr lang="en-US" dirty="0" smtClean="0"/>
              <a:t>. Limited studies have not demonstrated any increased risk of skin cancer, including melanoma following treatment with phototherapy. Although up to 13% of infants with HDFN may develop </a:t>
            </a:r>
            <a:r>
              <a:rPr lang="en-US" dirty="0" err="1" smtClean="0"/>
              <a:t>cholestatic</a:t>
            </a:r>
            <a:r>
              <a:rPr lang="en-US" dirty="0" smtClean="0"/>
              <a:t> liver disease, it is independently associated with intrauterine RBC transfusion or Rhesus D </a:t>
            </a:r>
            <a:r>
              <a:rPr lang="en-US" dirty="0" err="1" smtClean="0"/>
              <a:t>alloimmunization</a:t>
            </a:r>
            <a:r>
              <a:rPr lang="en-US" dirty="0" smtClean="0"/>
              <a:t>.</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35</a:t>
            </a:fld>
            <a:endParaRPr lang="en-US"/>
          </a:p>
        </p:txBody>
      </p:sp>
    </p:spTree>
    <p:extLst>
      <p:ext uri="{BB962C8B-B14F-4D97-AF65-F5344CB8AC3E}">
        <p14:creationId xmlns:p14="http://schemas.microsoft.com/office/powerpoint/2010/main" val="139829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36</a:t>
            </a:fld>
            <a:endParaRPr lang="en-US"/>
          </a:p>
        </p:txBody>
      </p:sp>
    </p:spTree>
    <p:extLst>
      <p:ext uri="{BB962C8B-B14F-4D97-AF65-F5344CB8AC3E}">
        <p14:creationId xmlns:p14="http://schemas.microsoft.com/office/powerpoint/2010/main" val="13982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Use </a:t>
            </a:r>
            <a:r>
              <a:rPr lang="en-US" dirty="0" err="1" smtClean="0"/>
              <a:t>normaogram</a:t>
            </a:r>
            <a:r>
              <a:rPr lang="en-US" baseline="0" dirty="0" smtClean="0"/>
              <a:t> on slide 5</a:t>
            </a:r>
          </a:p>
          <a:p>
            <a:endParaRPr lang="en-US" baseline="0" dirty="0" smtClean="0"/>
          </a:p>
          <a:p>
            <a:r>
              <a:rPr lang="en-US" baseline="0" dirty="0" smtClean="0"/>
              <a:t>Answer A. </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9</a:t>
            </a:fld>
            <a:endParaRPr lang="en-US"/>
          </a:p>
        </p:txBody>
      </p:sp>
    </p:spTree>
    <p:extLst>
      <p:ext uri="{BB962C8B-B14F-4D97-AF65-F5344CB8AC3E}">
        <p14:creationId xmlns:p14="http://schemas.microsoft.com/office/powerpoint/2010/main" val="119060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Persistence of </a:t>
            </a:r>
            <a:r>
              <a:rPr lang="en-US" sz="1200" i="1" dirty="0" err="1" smtClean="0"/>
              <a:t>hyperbilirubinemia</a:t>
            </a:r>
            <a:r>
              <a:rPr lang="en-US" sz="1200" i="1" dirty="0" smtClean="0"/>
              <a:t> beyond two weeks of age merits further evaluation.</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11</a:t>
            </a:fld>
            <a:endParaRPr lang="en-US"/>
          </a:p>
        </p:txBody>
      </p:sp>
    </p:spTree>
    <p:extLst>
      <p:ext uri="{BB962C8B-B14F-4D97-AF65-F5344CB8AC3E}">
        <p14:creationId xmlns:p14="http://schemas.microsoft.com/office/powerpoint/2010/main" val="124347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Glucose water or sterile water feedings should not be used, as they do not provide adequate nutrition.</a:t>
            </a:r>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18</a:t>
            </a:fld>
            <a:endParaRPr lang="en-US"/>
          </a:p>
        </p:txBody>
      </p:sp>
    </p:spTree>
    <p:extLst>
      <p:ext uri="{BB962C8B-B14F-4D97-AF65-F5344CB8AC3E}">
        <p14:creationId xmlns:p14="http://schemas.microsoft.com/office/powerpoint/2010/main" val="233351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total serum bilirubin value of 16 mg/</a:t>
            </a:r>
            <a:r>
              <a:rPr lang="en-US" dirty="0" err="1" smtClean="0"/>
              <a:t>dL</a:t>
            </a:r>
            <a:r>
              <a:rPr lang="en-US" dirty="0" smtClean="0"/>
              <a:t> does not warrant initiation of intensive phototherapy in a 9-day-old term infant. </a:t>
            </a:r>
          </a:p>
          <a:p>
            <a:r>
              <a:rPr lang="en-US" dirty="0" smtClean="0"/>
              <a:t>It is important to note that the conjugated component should not be subtracted from the total bilirubin when making decisions about the management of </a:t>
            </a:r>
            <a:r>
              <a:rPr lang="en-US" dirty="0" err="1" smtClean="0"/>
              <a:t>hyperbilirubinemia</a:t>
            </a:r>
            <a:r>
              <a:rPr lang="en-US" dirty="0" smtClean="0"/>
              <a:t> in the newborn. </a:t>
            </a:r>
          </a:p>
          <a:p>
            <a:r>
              <a:rPr lang="en-US" dirty="0" err="1" smtClean="0"/>
              <a:t>Galactosemia</a:t>
            </a:r>
            <a:r>
              <a:rPr lang="en-US" dirty="0" smtClean="0"/>
              <a:t> should be considered in sick infants who have </a:t>
            </a:r>
            <a:r>
              <a:rPr lang="en-US" dirty="0" err="1" smtClean="0"/>
              <a:t>hyperbilirubinemia</a:t>
            </a:r>
            <a:r>
              <a:rPr lang="en-US" dirty="0" smtClean="0"/>
              <a:t> or in infants who have jaundice that persists beyond 3 weeks after birth. However, the decision to place the infant on a soy-based formula should be deferred until the diagnosis of </a:t>
            </a:r>
            <a:r>
              <a:rPr lang="en-US" dirty="0" err="1" smtClean="0"/>
              <a:t>galactosemia</a:t>
            </a:r>
            <a:r>
              <a:rPr lang="en-US" dirty="0" smtClean="0"/>
              <a:t> is confirmed.</a:t>
            </a:r>
          </a:p>
          <a:p>
            <a:r>
              <a:rPr lang="en-US" dirty="0" smtClean="0"/>
              <a:t>The infant does not have stigmata of congenital CMV infection. Ongoing cholestasis should prompt the clinician to consider consultation with a pediatric gastroenterologist. Further investigation may include liver function studies, hepatic ultrasonography, and a-1 antitrypsin testing.</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23</a:t>
            </a:fld>
            <a:endParaRPr lang="en-US"/>
          </a:p>
        </p:txBody>
      </p:sp>
    </p:spTree>
    <p:extLst>
      <p:ext uri="{BB962C8B-B14F-4D97-AF65-F5344CB8AC3E}">
        <p14:creationId xmlns:p14="http://schemas.microsoft.com/office/powerpoint/2010/main" val="3447486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smtClean="0"/>
          </a:p>
          <a:p>
            <a:r>
              <a:rPr lang="en-US" sz="1200" dirty="0" smtClean="0"/>
              <a:t>Classic findings in parvovirus infection include anemia, </a:t>
            </a:r>
            <a:r>
              <a:rPr lang="en-US" sz="1200" dirty="0" err="1" smtClean="0"/>
              <a:t>nonimmune</a:t>
            </a:r>
            <a:r>
              <a:rPr lang="en-US" sz="1200" dirty="0" smtClean="0"/>
              <a:t> fetal </a:t>
            </a:r>
            <a:r>
              <a:rPr lang="en-US" sz="1200" dirty="0" err="1" smtClean="0"/>
              <a:t>hydrops</a:t>
            </a:r>
            <a:r>
              <a:rPr lang="en-US" sz="1200" dirty="0" smtClean="0"/>
              <a:t>, ascites, cardiomegaly, and </a:t>
            </a:r>
            <a:r>
              <a:rPr lang="en-US" sz="1200" dirty="0" err="1" smtClean="0"/>
              <a:t>ventriculomegaly</a:t>
            </a:r>
            <a:r>
              <a:rPr lang="en-US" sz="1200" dirty="0" smtClean="0"/>
              <a:t>. The infant in the vignette does not manifest the classic findings of congenital parvovirus infection.</a:t>
            </a:r>
          </a:p>
          <a:p>
            <a:pPr marL="0" indent="0">
              <a:buNone/>
            </a:pPr>
            <a:endParaRPr lang="en-US" sz="1200" dirty="0" smtClean="0"/>
          </a:p>
          <a:p>
            <a:r>
              <a:rPr lang="en-US" sz="1200" dirty="0" smtClean="0"/>
              <a:t>Infants infected with Listeria may have respiratory distress due to congenital pneumonia and may have disseminated granulomatous lesions on their skin. Listeria </a:t>
            </a:r>
            <a:r>
              <a:rPr lang="en-US" sz="1200" dirty="0" err="1" smtClean="0"/>
              <a:t>microabscesses</a:t>
            </a:r>
            <a:r>
              <a:rPr lang="en-US" sz="1200" dirty="0" smtClean="0"/>
              <a:t> can be found in the lungs, liver, and spleen. Affected mothers often present in preterm labor with fever, headache, gastrointestinal symptoms, and back pain.</a:t>
            </a:r>
          </a:p>
          <a:p>
            <a:pPr marL="0" indent="0">
              <a:buNone/>
            </a:pPr>
            <a:endParaRPr lang="en-US" sz="1200" dirty="0" smtClean="0"/>
          </a:p>
          <a:p>
            <a:r>
              <a:rPr lang="en-US" sz="1200" dirty="0" smtClean="0"/>
              <a:t>Approximately 10% to 30% of the infants who have congenital toxoplasmosis will have jaundice, thrombocytopenia, </a:t>
            </a:r>
            <a:r>
              <a:rPr lang="en-US" sz="1200" dirty="0" err="1" smtClean="0"/>
              <a:t>hepatosplenomegaly</a:t>
            </a:r>
            <a:r>
              <a:rPr lang="en-US" sz="1200" dirty="0" smtClean="0"/>
              <a:t>, lymphadenopathy, and a </a:t>
            </a:r>
            <a:r>
              <a:rPr lang="en-US" sz="1200" dirty="0" err="1" smtClean="0"/>
              <a:t>maculopapular</a:t>
            </a:r>
            <a:r>
              <a:rPr lang="en-US" sz="1200" dirty="0" smtClean="0"/>
              <a:t> rash. Although the infant in the vignette could have congenital toxoplasmosis, it is far less likely than congenital CMV. </a:t>
            </a:r>
          </a:p>
          <a:p>
            <a:endParaRPr lang="en-US" sz="1200" dirty="0" smtClean="0"/>
          </a:p>
          <a:p>
            <a:r>
              <a:rPr lang="en-US" sz="1200" dirty="0" smtClean="0"/>
              <a:t>Herpes simplex infection typically presents between 1 week and 3 weeks after birth in the 85% of infants who are infected </a:t>
            </a:r>
            <a:r>
              <a:rPr lang="en-US" sz="1200" dirty="0" err="1" smtClean="0"/>
              <a:t>perinatally</a:t>
            </a:r>
            <a:r>
              <a:rPr lang="en-US" sz="1200" dirty="0" smtClean="0"/>
              <a:t>. The findings in these infants are nonspecific and may include fever, tachypnea, poor feeding, apnea, hepatomegaly, jaundice, and disseminated intravascular coagulopathy. Intrauterine infection is characterized by dermatologic (scarring, active lesions, and cutis aplasia), ophthalmologic (optic atrophy and </a:t>
            </a:r>
            <a:r>
              <a:rPr lang="en-US" sz="1200" dirty="0" err="1" smtClean="0"/>
              <a:t>chorioretinitis</a:t>
            </a:r>
            <a:r>
              <a:rPr lang="en-US" sz="1200" dirty="0" smtClean="0"/>
              <a:t>), and neurologic (intracranial calcification, microcephaly, and </a:t>
            </a:r>
            <a:r>
              <a:rPr lang="en-US" sz="1200" dirty="0" err="1" smtClean="0"/>
              <a:t>encephalomalacia</a:t>
            </a:r>
            <a:r>
              <a:rPr lang="en-US" sz="1200" dirty="0" smtClean="0"/>
              <a:t>) findings.</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25</a:t>
            </a:fld>
            <a:endParaRPr lang="en-US"/>
          </a:p>
        </p:txBody>
      </p:sp>
    </p:spTree>
    <p:extLst>
      <p:ext uri="{BB962C8B-B14F-4D97-AF65-F5344CB8AC3E}">
        <p14:creationId xmlns:p14="http://schemas.microsoft.com/office/powerpoint/2010/main" val="335019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Direct </a:t>
            </a:r>
            <a:r>
              <a:rPr lang="en-US" sz="1200" dirty="0" err="1" smtClean="0"/>
              <a:t>hyperbilirubinemia</a:t>
            </a:r>
            <a:r>
              <a:rPr lang="en-US" sz="1200" dirty="0" smtClean="0"/>
              <a:t> is defined by a serum direct bilirubin concentration of more than 1.0 mg/</a:t>
            </a:r>
            <a:r>
              <a:rPr lang="en-US" sz="1200" dirty="0" err="1" smtClean="0"/>
              <a:t>dL</a:t>
            </a:r>
            <a:r>
              <a:rPr lang="en-US" sz="1200" dirty="0" smtClean="0"/>
              <a:t> with total bilirubin values of less than 5.0 mg/</a:t>
            </a:r>
            <a:r>
              <a:rPr lang="en-US" sz="1200" dirty="0" err="1" smtClean="0"/>
              <a:t>dL</a:t>
            </a:r>
            <a:r>
              <a:rPr lang="en-US" sz="1200" dirty="0" smtClean="0"/>
              <a:t> or greater than 20% of the total bilirubin for values greater than 5.0 mg/</a:t>
            </a:r>
            <a:r>
              <a:rPr lang="en-US" sz="1200" dirty="0" err="1" smtClean="0"/>
              <a:t>dL</a:t>
            </a:r>
            <a:r>
              <a:rPr lang="en-US" sz="1200" dirty="0" smtClean="0"/>
              <a:t>, and it is always an abnormal finding.</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28</a:t>
            </a:fld>
            <a:endParaRPr lang="en-US"/>
          </a:p>
        </p:txBody>
      </p:sp>
    </p:spTree>
    <p:extLst>
      <p:ext uri="{BB962C8B-B14F-4D97-AF65-F5344CB8AC3E}">
        <p14:creationId xmlns:p14="http://schemas.microsoft.com/office/powerpoint/2010/main" val="3989852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Tyrosinemia</a:t>
            </a:r>
            <a:r>
              <a:rPr lang="en-US" sz="1200" dirty="0" smtClean="0"/>
              <a:t> type I must also be considered in neonates presenting with this constellation of clinical findings. The diagnosis is suggested by an elevated urine </a:t>
            </a:r>
            <a:r>
              <a:rPr lang="en-US" sz="1200" dirty="0" err="1" smtClean="0"/>
              <a:t>succinylacetone</a:t>
            </a:r>
            <a:r>
              <a:rPr lang="en-US" sz="1200" dirty="0" smtClean="0"/>
              <a:t> level. In the child in the vignette, the finding of positive urinary reducing substances suggests a carbohydrate, as opposed to an amino acid metabolic disorder.</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31</a:t>
            </a:fld>
            <a:endParaRPr lang="en-US"/>
          </a:p>
        </p:txBody>
      </p:sp>
    </p:spTree>
    <p:extLst>
      <p:ext uri="{BB962C8B-B14F-4D97-AF65-F5344CB8AC3E}">
        <p14:creationId xmlns:p14="http://schemas.microsoft.com/office/powerpoint/2010/main" val="267148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newborn in the vignette is manifesting the clinical findings of severe ABE and requires emergent admission for evaluation and treatment. An evaluation for the underlying cause of his </a:t>
            </a:r>
            <a:r>
              <a:rPr lang="en-US" dirty="0" err="1" smtClean="0"/>
              <a:t>hyperbilirubinemia</a:t>
            </a:r>
            <a:r>
              <a:rPr lang="en-US" dirty="0" smtClean="0"/>
              <a:t> should include a total and direct bilirubin, blood type, direct </a:t>
            </a:r>
            <a:r>
              <a:rPr lang="en-US" dirty="0" err="1" smtClean="0"/>
              <a:t>antiglobulin</a:t>
            </a:r>
            <a:r>
              <a:rPr lang="en-US" dirty="0" smtClean="0"/>
              <a:t> test (DAT), complete blood cell count, and glucose-6-phosphate dehydrogenase deficiency testing. It is appropriate to check blood glucose and serum calcium levels because of his history of poor feeding, but these are unlikely to be the cause of his jerking motions and bicycling movements. A sepsis evaluation may be performed because of his severe </a:t>
            </a:r>
            <a:r>
              <a:rPr lang="en-US" dirty="0" err="1" smtClean="0"/>
              <a:t>hyperbilirubinemia</a:t>
            </a:r>
            <a:r>
              <a:rPr lang="en-US" dirty="0" smtClean="0"/>
              <a:t> of unclear origin. Although not likely to be the cause of his clinical findings, herpes simplex should always be considered. The jerking movements of benign neonatal clonus are present only in sleep, thus excluding this as the cause of his abnormal movements.</a:t>
            </a:r>
          </a:p>
          <a:p>
            <a:endParaRPr lang="en-US" dirty="0"/>
          </a:p>
        </p:txBody>
      </p:sp>
      <p:sp>
        <p:nvSpPr>
          <p:cNvPr id="4" name="Slide Number Placeholder 3"/>
          <p:cNvSpPr>
            <a:spLocks noGrp="1"/>
          </p:cNvSpPr>
          <p:nvPr>
            <p:ph type="sldNum" sz="quarter" idx="10"/>
          </p:nvPr>
        </p:nvSpPr>
        <p:spPr/>
        <p:txBody>
          <a:bodyPr/>
          <a:lstStyle/>
          <a:p>
            <a:fld id="{5910E126-C1E1-4157-A6D9-C2338EE0D402}" type="slidenum">
              <a:rPr lang="en-US" smtClean="0"/>
              <a:t>33</a:t>
            </a:fld>
            <a:endParaRPr lang="en-US"/>
          </a:p>
        </p:txBody>
      </p:sp>
    </p:spTree>
    <p:extLst>
      <p:ext uri="{BB962C8B-B14F-4D97-AF65-F5344CB8AC3E}">
        <p14:creationId xmlns:p14="http://schemas.microsoft.com/office/powerpoint/2010/main" val="3384725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2/18/15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extLst>
      <p:ext uri="{BB962C8B-B14F-4D97-AF65-F5344CB8AC3E}">
        <p14:creationId xmlns:p14="http://schemas.microsoft.com/office/powerpoint/2010/main" val="23146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2/18/15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316892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2/18/15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351878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B0FAA-61F5-4E80-AF1D-5CCAAACACE95}" type="datetimeFigureOut">
              <a:rPr lang="en-US" smtClean="0"/>
              <a:t>2/18/15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24205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B0FAA-61F5-4E80-AF1D-5CCAAACACE95}" type="datetimeFigureOut">
              <a:rPr lang="en-US" smtClean="0"/>
              <a:t>2/18/15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20536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B0FAA-61F5-4E80-AF1D-5CCAAACACE95}" type="datetimeFigureOut">
              <a:rPr lang="en-US" smtClean="0"/>
              <a:t>2/18/15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67208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B0FAA-61F5-4E80-AF1D-5CCAAACACE95}" type="datetimeFigureOut">
              <a:rPr lang="en-US" smtClean="0"/>
              <a:t>2/18/15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145930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B0FAA-61F5-4E80-AF1D-5CCAAACACE95}" type="datetimeFigureOut">
              <a:rPr lang="en-US" smtClean="0"/>
              <a:t>2/18/15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03993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B0FAA-61F5-4E80-AF1D-5CCAAACACE95}" type="datetimeFigureOut">
              <a:rPr lang="en-US" smtClean="0"/>
              <a:t>2/18/15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240033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2/18/15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4640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B0FAA-61F5-4E80-AF1D-5CCAAACACE95}" type="datetimeFigureOut">
              <a:rPr lang="en-US" smtClean="0"/>
              <a:t>2/18/15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AD4CD-C9EE-45DF-9D57-26356E0B2A65}" type="slidenum">
              <a:rPr lang="en-US" smtClean="0"/>
              <a:t>‹#›</a:t>
            </a:fld>
            <a:endParaRPr lang="en-US"/>
          </a:p>
        </p:txBody>
      </p:sp>
    </p:spTree>
    <p:extLst>
      <p:ext uri="{BB962C8B-B14F-4D97-AF65-F5344CB8AC3E}">
        <p14:creationId xmlns:p14="http://schemas.microsoft.com/office/powerpoint/2010/main" val="41752784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B0FAA-61F5-4E80-AF1D-5CCAAACACE95}" type="datetimeFigureOut">
              <a:rPr lang="en-US" smtClean="0"/>
              <a:t>2/18/15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AD4CD-C9EE-45DF-9D57-26356E0B2A65}" type="slidenum">
              <a:rPr lang="en-US" smtClean="0"/>
              <a:t>‹#›</a:t>
            </a:fld>
            <a:endParaRPr lang="en-US"/>
          </a:p>
        </p:txBody>
      </p:sp>
    </p:spTree>
    <p:extLst>
      <p:ext uri="{BB962C8B-B14F-4D97-AF65-F5344CB8AC3E}">
        <p14:creationId xmlns:p14="http://schemas.microsoft.com/office/powerpoint/2010/main" val="162404778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2013.prepsa.courses.aap.org/PrepSA/Modal/Media.aspx?key=485fd711-dd81-4ac2-b5b2-34754f3204a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2014.prepsa.courses.aap.org/PrepSA/Modal/PDF.aspx?key=40bf8434-5c52-4039-8a18-d8c6a0751a76"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dx.doi.org/10.1542/peds.114.1.297" TargetMode="External"/><Relationship Id="rId4" Type="http://schemas.openxmlformats.org/officeDocument/2006/relationships/hyperlink" Target="http://dx.doi.org/10.1542/pir.32-8-341" TargetMode="External"/><Relationship Id="rId5" Type="http://schemas.openxmlformats.org/officeDocument/2006/relationships/hyperlink" Target="http://dx.doi.org/10.1542/peds.2009-0329" TargetMode="External"/><Relationship Id="rId6" Type="http://schemas.openxmlformats.org/officeDocument/2006/relationships/hyperlink" Target="http://dx.doi.org/10.1016/j.clp.2006.09.002"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3992562"/>
          </a:xfrm>
        </p:spPr>
        <p:txBody>
          <a:bodyPr>
            <a:normAutofit/>
          </a:bodyPr>
          <a:lstStyle/>
          <a:p>
            <a:r>
              <a:rPr lang="en-US" b="1" dirty="0" smtClean="0"/>
              <a:t>Neonatal </a:t>
            </a:r>
            <a:r>
              <a:rPr lang="en-US" b="1" dirty="0" smtClean="0">
                <a:solidFill>
                  <a:srgbClr val="FFDE04"/>
                </a:solidFill>
              </a:rPr>
              <a:t>Jaundice</a:t>
            </a:r>
            <a:br>
              <a:rPr lang="en-US" b="1" dirty="0" smtClean="0">
                <a:solidFill>
                  <a:srgbClr val="FFDE04"/>
                </a:solidFill>
              </a:rPr>
            </a:br>
            <a:r>
              <a:rPr lang="en-US" sz="3100" dirty="0" smtClean="0"/>
              <a:t>March, 2015</a:t>
            </a:r>
            <a:endParaRPr lang="en-US" dirty="0"/>
          </a:p>
        </p:txBody>
      </p:sp>
      <p:sp>
        <p:nvSpPr>
          <p:cNvPr id="5" name="Subtitle 2"/>
          <p:cNvSpPr txBox="1">
            <a:spLocks/>
          </p:cNvSpPr>
          <p:nvPr/>
        </p:nvSpPr>
        <p:spPr>
          <a:xfrm>
            <a:off x="1371600" y="5181600"/>
            <a:ext cx="6400800" cy="137160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chemeClr val="tx1">
                    <a:lumMod val="85000"/>
                    <a:lumOff val="15000"/>
                  </a:schemeClr>
                </a:solidFill>
              </a:rPr>
              <a:t> Pediatric Continuity Clinic Curriculum</a:t>
            </a:r>
          </a:p>
          <a:p>
            <a:pPr marL="0" indent="0" algn="ctr">
              <a:buNone/>
            </a:pPr>
            <a:r>
              <a:rPr lang="en-US" dirty="0" smtClean="0">
                <a:solidFill>
                  <a:schemeClr val="tx1">
                    <a:lumMod val="85000"/>
                    <a:lumOff val="15000"/>
                  </a:schemeClr>
                </a:solidFill>
              </a:rPr>
              <a:t>Onyekachukwu Osakwe</a:t>
            </a:r>
            <a:endParaRPr lang="en-US" dirty="0">
              <a:solidFill>
                <a:schemeClr val="tx1">
                  <a:lumMod val="85000"/>
                  <a:lumOff val="15000"/>
                </a:schemeClr>
              </a:solidFill>
            </a:endParaRPr>
          </a:p>
        </p:txBody>
      </p:sp>
    </p:spTree>
    <p:extLst>
      <p:ext uri="{BB962C8B-B14F-4D97-AF65-F5344CB8AC3E}">
        <p14:creationId xmlns:p14="http://schemas.microsoft.com/office/powerpoint/2010/main" val="2496970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Major and Minor Risk Factors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1600" dirty="0"/>
              <a:t>Late preterm gestation (34 weeks to 36 weeks, 6 days) is considered a major risk factor </a:t>
            </a:r>
            <a:r>
              <a:rPr lang="en-US" sz="1600" dirty="0" smtClean="0"/>
              <a:t>for severe </a:t>
            </a:r>
            <a:r>
              <a:rPr lang="en-US" sz="1600" dirty="0" err="1" smtClean="0"/>
              <a:t>hyperbilirubinemia</a:t>
            </a:r>
            <a:r>
              <a:rPr lang="en-US" sz="1600" dirty="0" smtClean="0"/>
              <a:t>. </a:t>
            </a:r>
            <a:r>
              <a:rPr lang="en-US" sz="1600" dirty="0"/>
              <a:t>Late preterm infants </a:t>
            </a:r>
            <a:r>
              <a:rPr lang="en-US" sz="1600" dirty="0" smtClean="0"/>
              <a:t>have </a:t>
            </a:r>
            <a:r>
              <a:rPr lang="en-US" sz="1600" dirty="0"/>
              <a:t>a decreased ability to process unconjugated bilirubin when compared with term infants. </a:t>
            </a:r>
            <a:endParaRPr lang="en-US" sz="1600" dirty="0" smtClean="0"/>
          </a:p>
          <a:p>
            <a:endParaRPr lang="en-US" sz="1600" dirty="0" smtClean="0"/>
          </a:p>
          <a:p>
            <a:r>
              <a:rPr lang="en-US" sz="1600" dirty="0" smtClean="0"/>
              <a:t>Both </a:t>
            </a:r>
            <a:r>
              <a:rPr lang="en-US" sz="1600" dirty="0"/>
              <a:t>term and late preterm infants have similar amounts of hemoglobin degradation. </a:t>
            </a:r>
            <a:r>
              <a:rPr lang="en-US" sz="1600" dirty="0" smtClean="0"/>
              <a:t>Hepatic immaturity (decreased </a:t>
            </a:r>
            <a:r>
              <a:rPr lang="en-US" sz="1600" dirty="0"/>
              <a:t>bilirubin uptake and </a:t>
            </a:r>
            <a:r>
              <a:rPr lang="en-US" sz="1600" dirty="0" smtClean="0"/>
              <a:t>conjugation) </a:t>
            </a:r>
            <a:r>
              <a:rPr lang="en-US" sz="1600" dirty="0"/>
              <a:t>contributes to the increase in incidence, severity, and duration of neonatal </a:t>
            </a:r>
            <a:r>
              <a:rPr lang="en-US" sz="1600" dirty="0" err="1"/>
              <a:t>hyperbilirubinemia</a:t>
            </a:r>
            <a:r>
              <a:rPr lang="en-US" sz="1600" dirty="0"/>
              <a:t> in late preterm </a:t>
            </a:r>
            <a:r>
              <a:rPr lang="en-US" sz="1600" dirty="0" smtClean="0"/>
              <a:t>infants.</a:t>
            </a:r>
          </a:p>
          <a:p>
            <a:endParaRPr lang="en-US" sz="1600" dirty="0"/>
          </a:p>
          <a:p>
            <a:r>
              <a:rPr lang="en-US" sz="1600" dirty="0"/>
              <a:t>The </a:t>
            </a:r>
            <a:r>
              <a:rPr lang="en-US" sz="1600" dirty="0" smtClean="0"/>
              <a:t>AAP guidelines </a:t>
            </a:r>
            <a:r>
              <a:rPr lang="en-US" sz="1600" dirty="0"/>
              <a:t>for phototherapy and exchange transfusion reflect lower total serum bilirubin thresholds for infants who are born at less than 36 weeks, 6 days’ gestation </a:t>
            </a:r>
            <a:endParaRPr lang="en-US" sz="1600" dirty="0" smtClean="0"/>
          </a:p>
          <a:p>
            <a:endParaRPr lang="en-US" sz="1600" dirty="0"/>
          </a:p>
          <a:p>
            <a:r>
              <a:rPr lang="en-US" sz="1600" dirty="0" smtClean="0"/>
              <a:t>Minor risk factors for </a:t>
            </a:r>
            <a:r>
              <a:rPr lang="en-US" sz="1600" dirty="0" err="1" smtClean="0"/>
              <a:t>hyperbilirubinemia</a:t>
            </a:r>
            <a:r>
              <a:rPr lang="en-US" sz="1600" dirty="0" smtClean="0"/>
              <a:t> include: male </a:t>
            </a:r>
            <a:r>
              <a:rPr lang="en-US" sz="1600" dirty="0"/>
              <a:t>gender, the </a:t>
            </a:r>
            <a:r>
              <a:rPr lang="en-US" sz="1600" dirty="0" err="1"/>
              <a:t>predischarge</a:t>
            </a:r>
            <a:r>
              <a:rPr lang="en-US" sz="1600" dirty="0"/>
              <a:t> bilirubin values in the high-intermediate risk zone, and the previous sibling with </a:t>
            </a:r>
            <a:r>
              <a:rPr lang="en-US" sz="1600" dirty="0" smtClean="0"/>
              <a:t>jaundice. </a:t>
            </a:r>
          </a:p>
          <a:p>
            <a:endParaRPr lang="en-US" sz="1600" dirty="0" smtClean="0"/>
          </a:p>
          <a:p>
            <a:r>
              <a:rPr lang="en-US" sz="1600" dirty="0" smtClean="0"/>
              <a:t>Exclusive </a:t>
            </a:r>
            <a:r>
              <a:rPr lang="en-US" sz="1600" dirty="0"/>
              <a:t>breastfeeding, especially if not going well or associated with excessive weight loss of more than 8% to 10%, is considered a major risk. The infant described in this vignette </a:t>
            </a:r>
            <a:r>
              <a:rPr lang="en-US" sz="1600" dirty="0" smtClean="0"/>
              <a:t>does not have excessive weight loss</a:t>
            </a:r>
            <a:endParaRPr lang="en-US" sz="1600" dirty="0"/>
          </a:p>
        </p:txBody>
      </p:sp>
    </p:spTree>
    <p:extLst>
      <p:ext uri="{BB962C8B-B14F-4D97-AF65-F5344CB8AC3E}">
        <p14:creationId xmlns:p14="http://schemas.microsoft.com/office/powerpoint/2010/main" val="30421066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Non-Pathologic Jaundice</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1600" dirty="0" smtClean="0"/>
              <a:t>Newborns have increased turnover of red blood cells - they </a:t>
            </a:r>
            <a:r>
              <a:rPr lang="en-US" sz="1600" dirty="0"/>
              <a:t>have more red blood cells (hematocrit between 50 to </a:t>
            </a:r>
            <a:r>
              <a:rPr lang="en-US" sz="1600" dirty="0" smtClean="0"/>
              <a:t>60%) </a:t>
            </a:r>
            <a:r>
              <a:rPr lang="en-US" sz="1600" dirty="0"/>
              <a:t>and fetal red blood cells have a shorter life span (approximately 85 days) than those in </a:t>
            </a:r>
            <a:r>
              <a:rPr lang="en-US" sz="1600" dirty="0" smtClean="0"/>
              <a:t>adults</a:t>
            </a:r>
          </a:p>
          <a:p>
            <a:endParaRPr lang="en-US" sz="1600" dirty="0" smtClean="0"/>
          </a:p>
          <a:p>
            <a:r>
              <a:rPr lang="en-US" sz="1600" dirty="0" smtClean="0"/>
              <a:t>Bilirubin </a:t>
            </a:r>
            <a:r>
              <a:rPr lang="en-US" sz="1600" dirty="0"/>
              <a:t>clearance is decreased in newborns, mainly due to the deficiency of the enzyme </a:t>
            </a:r>
            <a:r>
              <a:rPr lang="en-US" sz="1600" dirty="0" err="1"/>
              <a:t>uridine</a:t>
            </a:r>
            <a:r>
              <a:rPr lang="en-US" sz="1600" dirty="0"/>
              <a:t> </a:t>
            </a:r>
            <a:r>
              <a:rPr lang="en-US" sz="1600" dirty="0" err="1"/>
              <a:t>diphosphogluconurate</a:t>
            </a:r>
            <a:r>
              <a:rPr lang="en-US" sz="1600" dirty="0"/>
              <a:t> </a:t>
            </a:r>
            <a:r>
              <a:rPr lang="en-US" sz="1600" dirty="0" err="1"/>
              <a:t>glucuronosyltransferase</a:t>
            </a:r>
            <a:r>
              <a:rPr lang="en-US" sz="1600" dirty="0"/>
              <a:t> (UGT1A1). UGT activity in term </a:t>
            </a:r>
            <a:r>
              <a:rPr lang="en-US" sz="1600" dirty="0" smtClean="0"/>
              <a:t>infants does </a:t>
            </a:r>
            <a:r>
              <a:rPr lang="en-US" sz="1600" dirty="0"/>
              <a:t>not reach adult levels until 14 weeks of </a:t>
            </a:r>
            <a:r>
              <a:rPr lang="en-US" sz="1600" dirty="0" smtClean="0"/>
              <a:t>age.</a:t>
            </a:r>
          </a:p>
          <a:p>
            <a:endParaRPr lang="en-US" sz="1600" dirty="0"/>
          </a:p>
          <a:p>
            <a:r>
              <a:rPr lang="en-US" sz="1600" dirty="0" smtClean="0"/>
              <a:t>There </a:t>
            </a:r>
            <a:r>
              <a:rPr lang="en-US" sz="1600" dirty="0"/>
              <a:t>is an increase in the </a:t>
            </a:r>
            <a:r>
              <a:rPr lang="en-US" sz="1600" dirty="0" err="1"/>
              <a:t>enterohepatic</a:t>
            </a:r>
            <a:r>
              <a:rPr lang="en-US" sz="1600" dirty="0"/>
              <a:t> circulation of bilirubin, further increasing the bilirubin load in the infant. </a:t>
            </a:r>
            <a:endParaRPr lang="en-US" sz="1600" dirty="0" smtClean="0"/>
          </a:p>
          <a:p>
            <a:endParaRPr lang="en-US" sz="1600" dirty="0" smtClean="0"/>
          </a:p>
          <a:p>
            <a:r>
              <a:rPr lang="en-US" sz="1600" dirty="0" smtClean="0"/>
              <a:t>A combination of the above </a:t>
            </a:r>
            <a:r>
              <a:rPr lang="en-US" sz="1600" dirty="0"/>
              <a:t>generally result in the low-risk unconjugated (indirect-reacting) </a:t>
            </a:r>
            <a:r>
              <a:rPr lang="en-US" sz="1600" dirty="0" err="1"/>
              <a:t>bilirubinemia</a:t>
            </a:r>
            <a:r>
              <a:rPr lang="en-US" sz="1600" dirty="0"/>
              <a:t> that occurs in nearly all </a:t>
            </a:r>
            <a:r>
              <a:rPr lang="en-US" sz="1600" dirty="0" smtClean="0"/>
              <a:t>newborns.</a:t>
            </a:r>
            <a:endParaRPr lang="en-US" sz="1600" dirty="0"/>
          </a:p>
          <a:p>
            <a:endParaRPr lang="en-US" sz="1600" dirty="0" smtClean="0"/>
          </a:p>
          <a:p>
            <a:r>
              <a:rPr lang="en-US" sz="1600" dirty="0" smtClean="0"/>
              <a:t>Primary </a:t>
            </a:r>
            <a:r>
              <a:rPr lang="en-US" sz="1600" dirty="0"/>
              <a:t>neonatal jaundice resolves </a:t>
            </a:r>
            <a:r>
              <a:rPr lang="en-US" sz="1600" dirty="0" smtClean="0"/>
              <a:t>within </a:t>
            </a:r>
            <a:r>
              <a:rPr lang="en-US" sz="1600" dirty="0"/>
              <a:t>the first one to two weeks after </a:t>
            </a:r>
            <a:r>
              <a:rPr lang="en-US" sz="1600" dirty="0" smtClean="0"/>
              <a:t>birth - usually </a:t>
            </a:r>
            <a:r>
              <a:rPr lang="en-US" sz="1600" dirty="0"/>
              <a:t>by the fifth day in Caucasian and African-American infants, and by the 10</a:t>
            </a:r>
            <a:r>
              <a:rPr lang="en-US" sz="1600" baseline="30000" dirty="0"/>
              <a:t>th</a:t>
            </a:r>
            <a:r>
              <a:rPr lang="en-US" sz="1600" dirty="0"/>
              <a:t> day in Asian infants. </a:t>
            </a:r>
            <a:endParaRPr lang="en-US" sz="1600" dirty="0" smtClean="0"/>
          </a:p>
        </p:txBody>
      </p:sp>
    </p:spTree>
    <p:extLst>
      <p:ext uri="{BB962C8B-B14F-4D97-AF65-F5344CB8AC3E}">
        <p14:creationId xmlns:p14="http://schemas.microsoft.com/office/powerpoint/2010/main" val="32669267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Hyperbilirubinemia</a:t>
            </a:r>
            <a:r>
              <a:rPr lang="en-US" sz="3600" dirty="0" smtClean="0"/>
              <a:t> – Pathologic Jaundice</a:t>
            </a:r>
            <a:endParaRPr lang="en-US" sz="3600" dirty="0"/>
          </a:p>
        </p:txBody>
      </p:sp>
      <p:sp>
        <p:nvSpPr>
          <p:cNvPr id="3" name="Content Placeholder 2"/>
          <p:cNvSpPr>
            <a:spLocks noGrp="1"/>
          </p:cNvSpPr>
          <p:nvPr>
            <p:ph idx="1"/>
          </p:nvPr>
        </p:nvSpPr>
        <p:spPr>
          <a:xfrm>
            <a:off x="457200" y="1600200"/>
            <a:ext cx="8229600" cy="4724400"/>
          </a:xfrm>
        </p:spPr>
        <p:txBody>
          <a:bodyPr>
            <a:noAutofit/>
          </a:bodyPr>
          <a:lstStyle/>
          <a:p>
            <a:pPr marL="0" indent="0">
              <a:buNone/>
            </a:pPr>
            <a:r>
              <a:rPr lang="en-US" sz="1600" dirty="0" err="1" smtClean="0"/>
              <a:t>Hyperbilirubinemia</a:t>
            </a:r>
            <a:r>
              <a:rPr lang="en-US" sz="1600" dirty="0" smtClean="0"/>
              <a:t> is defined as a </a:t>
            </a:r>
            <a:r>
              <a:rPr lang="en-US" sz="1600" dirty="0"/>
              <a:t>total serum or plasma bilirubin </a:t>
            </a:r>
            <a:r>
              <a:rPr lang="en-US" sz="1600" dirty="0" smtClean="0"/>
              <a:t>&gt;</a:t>
            </a:r>
            <a:r>
              <a:rPr lang="en-US" sz="1600" dirty="0"/>
              <a:t>95</a:t>
            </a:r>
            <a:r>
              <a:rPr lang="en-US" sz="1600" baseline="30000" dirty="0"/>
              <a:t>th</a:t>
            </a:r>
            <a:r>
              <a:rPr lang="en-US" sz="1600" dirty="0"/>
              <a:t> percentile on the hour-specific </a:t>
            </a:r>
            <a:r>
              <a:rPr lang="en-US" sz="1600" dirty="0" err="1" smtClean="0"/>
              <a:t>nomogram</a:t>
            </a:r>
            <a:r>
              <a:rPr lang="en-US" sz="1600" dirty="0" smtClean="0"/>
              <a:t>. It </a:t>
            </a:r>
            <a:r>
              <a:rPr lang="en-US" sz="1600" dirty="0"/>
              <a:t>can be caused by certain pathologic conditions or by exaggeration of the mechanisms responsible for neonatal jaundice. </a:t>
            </a:r>
            <a:r>
              <a:rPr lang="en-US" sz="1600" dirty="0" smtClean="0"/>
              <a:t>The </a:t>
            </a:r>
            <a:r>
              <a:rPr lang="en-US" sz="1600" dirty="0"/>
              <a:t>following features suggest severe </a:t>
            </a:r>
            <a:r>
              <a:rPr lang="en-US" sz="1600" dirty="0" err="1" smtClean="0"/>
              <a:t>hyperbilirubinemia</a:t>
            </a:r>
            <a:r>
              <a:rPr lang="en-US" sz="1600" dirty="0" smtClean="0"/>
              <a:t>:</a:t>
            </a:r>
          </a:p>
          <a:p>
            <a:pPr marL="0" indent="0">
              <a:buNone/>
            </a:pPr>
            <a:endParaRPr lang="en-US" sz="1600" dirty="0" smtClean="0"/>
          </a:p>
          <a:p>
            <a:r>
              <a:rPr lang="en-US" sz="1600" dirty="0" smtClean="0"/>
              <a:t>Jaundice </a:t>
            </a:r>
            <a:r>
              <a:rPr lang="en-US" sz="1600" dirty="0"/>
              <a:t>recognized in the first 24 </a:t>
            </a:r>
            <a:r>
              <a:rPr lang="en-US" sz="1600" dirty="0" smtClean="0"/>
              <a:t>hours (a MEDICAL EMERGENCY) - usually </a:t>
            </a:r>
            <a:r>
              <a:rPr lang="en-US" sz="1600" dirty="0"/>
              <a:t>caused by increased bilirubin production due to </a:t>
            </a:r>
            <a:r>
              <a:rPr lang="en-US" sz="1600" dirty="0" smtClean="0"/>
              <a:t>hemolysis.</a:t>
            </a:r>
          </a:p>
          <a:p>
            <a:endParaRPr lang="en-US" sz="1600" dirty="0"/>
          </a:p>
          <a:p>
            <a:r>
              <a:rPr lang="en-US" sz="1600" dirty="0" smtClean="0"/>
              <a:t>Total serum bilirubin </a:t>
            </a:r>
            <a:r>
              <a:rPr lang="en-US" sz="1600" dirty="0"/>
              <a:t>greater than the hour-specific 95</a:t>
            </a:r>
            <a:r>
              <a:rPr lang="en-US" sz="1600" baseline="30000" dirty="0"/>
              <a:t>th</a:t>
            </a:r>
            <a:r>
              <a:rPr lang="en-US" sz="1600" dirty="0"/>
              <a:t> </a:t>
            </a:r>
            <a:r>
              <a:rPr lang="en-US" sz="1600" dirty="0" smtClean="0"/>
              <a:t>percentile. </a:t>
            </a:r>
          </a:p>
          <a:p>
            <a:endParaRPr lang="en-US" sz="1600" dirty="0" smtClean="0"/>
          </a:p>
          <a:p>
            <a:r>
              <a:rPr lang="en-US" sz="1600" dirty="0" smtClean="0"/>
              <a:t>Rate </a:t>
            </a:r>
            <a:r>
              <a:rPr lang="en-US" sz="1600" dirty="0"/>
              <a:t>of </a:t>
            </a:r>
            <a:r>
              <a:rPr lang="en-US" sz="1600" dirty="0" smtClean="0"/>
              <a:t>total </a:t>
            </a:r>
            <a:r>
              <a:rPr lang="en-US" sz="1600" dirty="0"/>
              <a:t>serum </a:t>
            </a:r>
            <a:r>
              <a:rPr lang="en-US" sz="1600" dirty="0" smtClean="0"/>
              <a:t>bilirubin rise </a:t>
            </a:r>
            <a:r>
              <a:rPr lang="en-US" sz="1600" dirty="0"/>
              <a:t>greater than 0.2 mg/</a:t>
            </a:r>
            <a:r>
              <a:rPr lang="en-US" sz="1600" dirty="0" err="1"/>
              <a:t>dL</a:t>
            </a:r>
            <a:r>
              <a:rPr lang="en-US" sz="1600" dirty="0"/>
              <a:t> </a:t>
            </a:r>
            <a:r>
              <a:rPr lang="en-US" sz="1600" dirty="0" smtClean="0"/>
              <a:t>per </a:t>
            </a:r>
            <a:r>
              <a:rPr lang="en-US" sz="1600" dirty="0"/>
              <a:t>hour</a:t>
            </a:r>
            <a:r>
              <a:rPr lang="en-US" sz="1600" dirty="0" smtClean="0"/>
              <a:t>.</a:t>
            </a:r>
          </a:p>
          <a:p>
            <a:endParaRPr lang="en-US" sz="1600" dirty="0"/>
          </a:p>
          <a:p>
            <a:r>
              <a:rPr lang="en-US" sz="1600" dirty="0" smtClean="0"/>
              <a:t>Jaundice </a:t>
            </a:r>
            <a:r>
              <a:rPr lang="en-US" sz="1600" dirty="0"/>
              <a:t>in a term newborn after two weeks of age</a:t>
            </a:r>
            <a:r>
              <a:rPr lang="en-US" sz="1600" dirty="0" smtClean="0"/>
              <a:t>.</a:t>
            </a:r>
          </a:p>
          <a:p>
            <a:endParaRPr lang="en-US" sz="1600" dirty="0"/>
          </a:p>
          <a:p>
            <a:r>
              <a:rPr lang="en-US" sz="1600" dirty="0" smtClean="0"/>
              <a:t>Direct </a:t>
            </a:r>
            <a:r>
              <a:rPr lang="en-US" sz="1600" dirty="0"/>
              <a:t>(conjugated) bilirubin concentration &gt;1 mg</a:t>
            </a:r>
            <a:r>
              <a:rPr lang="en-US" sz="1600" dirty="0" smtClean="0"/>
              <a:t>/</a:t>
            </a:r>
            <a:r>
              <a:rPr lang="en-US" sz="1600" dirty="0" err="1" smtClean="0"/>
              <a:t>dL</a:t>
            </a:r>
            <a:r>
              <a:rPr lang="en-US" sz="1600" dirty="0" smtClean="0"/>
              <a:t> </a:t>
            </a:r>
            <a:r>
              <a:rPr lang="en-US" sz="1600" dirty="0"/>
              <a:t>if the total bilirubin is &lt;5 mg/</a:t>
            </a:r>
            <a:r>
              <a:rPr lang="en-US" sz="1600" dirty="0" err="1" smtClean="0"/>
              <a:t>dL</a:t>
            </a:r>
            <a:r>
              <a:rPr lang="en-US" sz="1600" dirty="0" smtClean="0"/>
              <a:t>, </a:t>
            </a:r>
            <a:r>
              <a:rPr lang="en-US" sz="1600" b="1" dirty="0"/>
              <a:t>or</a:t>
            </a:r>
            <a:r>
              <a:rPr lang="en-US" sz="1600" dirty="0"/>
              <a:t> more than 20 percent of the total bilirubin if the total bilirubin is &gt;5 mg/</a:t>
            </a:r>
            <a:r>
              <a:rPr lang="en-US" sz="1600" dirty="0" err="1" smtClean="0"/>
              <a:t>dL</a:t>
            </a:r>
            <a:r>
              <a:rPr lang="en-US" sz="1600" dirty="0" smtClean="0"/>
              <a:t>. </a:t>
            </a:r>
            <a:r>
              <a:rPr lang="en-US" sz="1600" dirty="0"/>
              <a:t>An increase in direct (conjugated) bilirubin is suggestive of cholestasis.  </a:t>
            </a:r>
          </a:p>
        </p:txBody>
      </p:sp>
    </p:spTree>
    <p:extLst>
      <p:ext uri="{BB962C8B-B14F-4D97-AF65-F5344CB8AC3E}">
        <p14:creationId xmlns:p14="http://schemas.microsoft.com/office/powerpoint/2010/main" val="2667613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 of </a:t>
            </a:r>
            <a:r>
              <a:rPr lang="en-US" dirty="0" err="1" smtClean="0"/>
              <a:t>Hyperbilirubinemia</a:t>
            </a:r>
            <a:endParaRPr lang="en-US" dirty="0"/>
          </a:p>
        </p:txBody>
      </p:sp>
      <p:sp>
        <p:nvSpPr>
          <p:cNvPr id="3" name="Content Placeholder 2"/>
          <p:cNvSpPr>
            <a:spLocks noGrp="1"/>
          </p:cNvSpPr>
          <p:nvPr>
            <p:ph idx="1"/>
          </p:nvPr>
        </p:nvSpPr>
        <p:spPr>
          <a:xfrm>
            <a:off x="457200" y="1600200"/>
            <a:ext cx="8229600" cy="4572000"/>
          </a:xfrm>
        </p:spPr>
        <p:txBody>
          <a:bodyPr>
            <a:noAutofit/>
          </a:bodyPr>
          <a:lstStyle/>
          <a:p>
            <a:pPr marL="0" indent="0">
              <a:buNone/>
            </a:pPr>
            <a:r>
              <a:rPr lang="en-US" sz="1600" b="1" dirty="0" smtClean="0"/>
              <a:t>Increased </a:t>
            </a:r>
            <a:r>
              <a:rPr lang="en-US" sz="1600" b="1" dirty="0"/>
              <a:t>production </a:t>
            </a:r>
            <a:r>
              <a:rPr lang="en-US" sz="1600" dirty="0"/>
              <a:t>— </a:t>
            </a:r>
            <a:r>
              <a:rPr lang="en-US" sz="1600" dirty="0" smtClean="0"/>
              <a:t>The </a:t>
            </a:r>
            <a:r>
              <a:rPr lang="en-US" sz="1600" dirty="0"/>
              <a:t>most common cause of pathologic indirect </a:t>
            </a:r>
            <a:r>
              <a:rPr lang="en-US" sz="1600" dirty="0" err="1"/>
              <a:t>hyperbilirubinemia</a:t>
            </a:r>
            <a:r>
              <a:rPr lang="en-US" sz="1600" dirty="0"/>
              <a:t> is increased bilirubin production due to hemolytic disease processes that include the </a:t>
            </a:r>
            <a:r>
              <a:rPr lang="en-US" sz="1600" dirty="0" smtClean="0"/>
              <a:t>following:</a:t>
            </a:r>
          </a:p>
          <a:p>
            <a:pPr marL="0" indent="0">
              <a:buNone/>
            </a:pPr>
            <a:endParaRPr lang="en-US" sz="1600" dirty="0" smtClean="0"/>
          </a:p>
          <a:p>
            <a:r>
              <a:rPr lang="en-US" sz="1600" dirty="0" err="1" smtClean="0"/>
              <a:t>Isoimmune</a:t>
            </a:r>
            <a:r>
              <a:rPr lang="en-US" sz="1600" dirty="0"/>
              <a:t>-mediated hemolysis (</a:t>
            </a:r>
            <a:r>
              <a:rPr lang="en-US" sz="1600" dirty="0" err="1"/>
              <a:t>eg</a:t>
            </a:r>
            <a:r>
              <a:rPr lang="en-US" sz="1600" dirty="0"/>
              <a:t>, ABO or Rh(D) </a:t>
            </a:r>
            <a:r>
              <a:rPr lang="en-US" sz="1600" dirty="0" smtClean="0"/>
              <a:t>incompatibility)</a:t>
            </a:r>
          </a:p>
          <a:p>
            <a:endParaRPr lang="en-US" sz="1600" dirty="0"/>
          </a:p>
          <a:p>
            <a:r>
              <a:rPr lang="en-US" sz="1600" dirty="0" smtClean="0"/>
              <a:t>Inherited </a:t>
            </a:r>
            <a:r>
              <a:rPr lang="en-US" sz="1600" dirty="0"/>
              <a:t>red blood cell membrane defects (</a:t>
            </a:r>
            <a:r>
              <a:rPr lang="en-US" sz="1600" dirty="0" err="1"/>
              <a:t>eg</a:t>
            </a:r>
            <a:r>
              <a:rPr lang="en-US" sz="1600" dirty="0"/>
              <a:t>, hereditary spherocytosis and </a:t>
            </a:r>
            <a:r>
              <a:rPr lang="en-US" sz="1600" dirty="0" err="1"/>
              <a:t>elliptocytosis</a:t>
            </a:r>
            <a:r>
              <a:rPr lang="en-US" sz="1600" dirty="0"/>
              <a:t>). </a:t>
            </a:r>
            <a:endParaRPr lang="en-US" sz="1600" dirty="0" smtClean="0"/>
          </a:p>
          <a:p>
            <a:endParaRPr lang="en-US" sz="1600" dirty="0" smtClean="0"/>
          </a:p>
          <a:p>
            <a:r>
              <a:rPr lang="en-US" sz="1600" dirty="0" smtClean="0"/>
              <a:t>Erythrocyte </a:t>
            </a:r>
            <a:r>
              <a:rPr lang="en-US" sz="1600" dirty="0"/>
              <a:t>enzymatic defects (</a:t>
            </a:r>
            <a:r>
              <a:rPr lang="en-US" sz="1600" dirty="0" err="1"/>
              <a:t>eg</a:t>
            </a:r>
            <a:r>
              <a:rPr lang="en-US" sz="1600" dirty="0"/>
              <a:t>, </a:t>
            </a:r>
            <a:r>
              <a:rPr lang="en-US" sz="1600" dirty="0" smtClean="0"/>
              <a:t>glucose-6-phosphate dehydrogenase </a:t>
            </a:r>
            <a:r>
              <a:rPr lang="en-US" sz="1600" dirty="0"/>
              <a:t>deficiency, pyruvate kinase deficiency, and congenital </a:t>
            </a:r>
            <a:r>
              <a:rPr lang="en-US" sz="1600" dirty="0" err="1"/>
              <a:t>erythropoietic</a:t>
            </a:r>
            <a:r>
              <a:rPr lang="en-US" sz="1600" dirty="0"/>
              <a:t> porphyria). </a:t>
            </a:r>
            <a:endParaRPr lang="en-US" sz="1600" dirty="0" smtClean="0"/>
          </a:p>
          <a:p>
            <a:endParaRPr lang="en-US" sz="1600" dirty="0"/>
          </a:p>
          <a:p>
            <a:r>
              <a:rPr lang="en-US" sz="1600" dirty="0" smtClean="0"/>
              <a:t>Sepsis </a:t>
            </a:r>
            <a:r>
              <a:rPr lang="en-US" sz="1600" dirty="0"/>
              <a:t>is a known cause of hemolysis. </a:t>
            </a:r>
            <a:r>
              <a:rPr lang="en-US" sz="1600" dirty="0" smtClean="0"/>
              <a:t> - likely due increased </a:t>
            </a:r>
            <a:r>
              <a:rPr lang="en-US" sz="1600" dirty="0"/>
              <a:t>oxidative </a:t>
            </a:r>
            <a:r>
              <a:rPr lang="en-US" sz="1600" dirty="0" smtClean="0"/>
              <a:t>stress.</a:t>
            </a:r>
          </a:p>
          <a:p>
            <a:endParaRPr lang="en-US" sz="1600" dirty="0"/>
          </a:p>
          <a:p>
            <a:r>
              <a:rPr lang="en-US" sz="1600" dirty="0"/>
              <a:t>Other causes </a:t>
            </a:r>
            <a:r>
              <a:rPr lang="en-US" sz="1600" dirty="0" smtClean="0"/>
              <a:t>include polycythemia </a:t>
            </a:r>
            <a:r>
              <a:rPr lang="en-US" sz="1600" dirty="0"/>
              <a:t>or sequestration of blood within a closed space, which occurs in </a:t>
            </a:r>
            <a:r>
              <a:rPr lang="en-US" sz="1600" dirty="0" err="1"/>
              <a:t>cephalohematoma</a:t>
            </a:r>
            <a:r>
              <a:rPr lang="en-US" sz="1600" dirty="0"/>
              <a:t>. </a:t>
            </a:r>
            <a:endParaRPr lang="en-US" sz="1600" dirty="0" smtClean="0"/>
          </a:p>
          <a:p>
            <a:endParaRPr lang="en-US" sz="1600" dirty="0"/>
          </a:p>
          <a:p>
            <a:r>
              <a:rPr lang="en-US" sz="1600" dirty="0" err="1" smtClean="0"/>
              <a:t>Macrosomic</a:t>
            </a:r>
            <a:r>
              <a:rPr lang="en-US" sz="1600" dirty="0" smtClean="0"/>
              <a:t> </a:t>
            </a:r>
            <a:r>
              <a:rPr lang="en-US" sz="1600" dirty="0"/>
              <a:t>infants of diabetic mothers </a:t>
            </a:r>
            <a:r>
              <a:rPr lang="en-US" sz="1600" dirty="0" smtClean="0"/>
              <a:t>also </a:t>
            </a:r>
            <a:r>
              <a:rPr lang="en-US" sz="1600" dirty="0"/>
              <a:t>have increased bilirubin production due to either polycythemia or ineffective erythropoiesis.  </a:t>
            </a:r>
          </a:p>
        </p:txBody>
      </p:sp>
    </p:spTree>
    <p:extLst>
      <p:ext uri="{BB962C8B-B14F-4D97-AF65-F5344CB8AC3E}">
        <p14:creationId xmlns:p14="http://schemas.microsoft.com/office/powerpoint/2010/main" val="307598351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 of </a:t>
            </a:r>
            <a:r>
              <a:rPr lang="en-US" dirty="0" err="1" smtClean="0"/>
              <a:t>Hyperbilirubinemia</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marL="0" indent="0">
              <a:buNone/>
            </a:pPr>
            <a:r>
              <a:rPr lang="en-US" sz="1600" b="1" dirty="0" smtClean="0"/>
              <a:t>Decreased </a:t>
            </a:r>
            <a:r>
              <a:rPr lang="en-US" sz="1600" b="1" dirty="0"/>
              <a:t>clearance </a:t>
            </a:r>
            <a:r>
              <a:rPr lang="en-US" sz="1600" dirty="0"/>
              <a:t>— Inherited defects in the gene that encodes UGT1A1, which catalyzes the conjugation of bilirubin with </a:t>
            </a:r>
            <a:r>
              <a:rPr lang="en-US" sz="1600" dirty="0" err="1"/>
              <a:t>glucuronic</a:t>
            </a:r>
            <a:r>
              <a:rPr lang="en-US" sz="1600" dirty="0"/>
              <a:t> </a:t>
            </a:r>
            <a:r>
              <a:rPr lang="en-US" sz="1600" dirty="0" smtClean="0"/>
              <a:t>acid. </a:t>
            </a:r>
            <a:r>
              <a:rPr lang="en-US" sz="1600" dirty="0"/>
              <a:t>This reduces hepatic bilirubin </a:t>
            </a:r>
            <a:r>
              <a:rPr lang="en-US" sz="1600" dirty="0" smtClean="0"/>
              <a:t>clearance. </a:t>
            </a:r>
          </a:p>
          <a:p>
            <a:pPr marL="0" indent="0">
              <a:buNone/>
            </a:pPr>
            <a:endParaRPr lang="en-US" sz="1600" dirty="0" smtClean="0"/>
          </a:p>
          <a:p>
            <a:r>
              <a:rPr lang="en-US" sz="1600" dirty="0" err="1" smtClean="0"/>
              <a:t>Crigler</a:t>
            </a:r>
            <a:r>
              <a:rPr lang="en-US" sz="1600" dirty="0" err="1"/>
              <a:t>-Najjar</a:t>
            </a:r>
            <a:r>
              <a:rPr lang="en-US" sz="1600" dirty="0"/>
              <a:t> </a:t>
            </a:r>
            <a:r>
              <a:rPr lang="en-US" sz="1600" dirty="0" smtClean="0"/>
              <a:t>syndrome type I - autosomal recessive inheritance. The </a:t>
            </a:r>
            <a:r>
              <a:rPr lang="en-US" sz="1600" dirty="0"/>
              <a:t>most severe </a:t>
            </a:r>
            <a:r>
              <a:rPr lang="en-US" sz="1600" dirty="0" smtClean="0"/>
              <a:t>form. UGT </a:t>
            </a:r>
            <a:r>
              <a:rPr lang="en-US" sz="1600" dirty="0"/>
              <a:t>activity is </a:t>
            </a:r>
            <a:r>
              <a:rPr lang="en-US" sz="1600" dirty="0" smtClean="0"/>
              <a:t>absent</a:t>
            </a:r>
            <a:r>
              <a:rPr lang="en-US" sz="1600" dirty="0"/>
              <a:t>, and severe </a:t>
            </a:r>
            <a:r>
              <a:rPr lang="en-US" sz="1600" dirty="0" err="1"/>
              <a:t>hyperbilirubinemia</a:t>
            </a:r>
            <a:r>
              <a:rPr lang="en-US" sz="1600" dirty="0"/>
              <a:t> develops in the first </a:t>
            </a:r>
            <a:r>
              <a:rPr lang="en-US" sz="1600" dirty="0" smtClean="0"/>
              <a:t>2 to 3 days </a:t>
            </a:r>
            <a:r>
              <a:rPr lang="en-US" sz="1600" dirty="0"/>
              <a:t>after birth. Lifelong phototherapy is </a:t>
            </a:r>
            <a:r>
              <a:rPr lang="en-US" sz="1600" dirty="0" smtClean="0"/>
              <a:t>required. </a:t>
            </a:r>
          </a:p>
          <a:p>
            <a:endParaRPr lang="en-US" sz="1600" dirty="0"/>
          </a:p>
          <a:p>
            <a:r>
              <a:rPr lang="en-US" sz="1600" dirty="0" err="1" smtClean="0"/>
              <a:t>Crigler</a:t>
            </a:r>
            <a:r>
              <a:rPr lang="en-US" sz="1600" dirty="0" err="1"/>
              <a:t>-Najjar</a:t>
            </a:r>
            <a:r>
              <a:rPr lang="en-US" sz="1600" dirty="0"/>
              <a:t> syndrome type II </a:t>
            </a:r>
            <a:r>
              <a:rPr lang="en-US" sz="1600" dirty="0" smtClean="0"/>
              <a:t>- less </a:t>
            </a:r>
            <a:r>
              <a:rPr lang="en-US" sz="1600" dirty="0"/>
              <a:t>severe than is CN-I. UGT activity </a:t>
            </a:r>
            <a:r>
              <a:rPr lang="en-US" sz="1600" dirty="0" smtClean="0"/>
              <a:t>is </a:t>
            </a:r>
            <a:r>
              <a:rPr lang="en-US" sz="1600" dirty="0"/>
              <a:t>low, but detectable. </a:t>
            </a:r>
            <a:r>
              <a:rPr lang="en-US" sz="1600" dirty="0" smtClean="0"/>
              <a:t>May present with jaundice, but often </a:t>
            </a:r>
            <a:r>
              <a:rPr lang="en-US" sz="1600" dirty="0"/>
              <a:t>responds </a:t>
            </a:r>
            <a:r>
              <a:rPr lang="en-US" sz="1600" dirty="0" smtClean="0"/>
              <a:t>to phenobarbital treatment</a:t>
            </a:r>
            <a:r>
              <a:rPr lang="en-US" sz="1600" dirty="0"/>
              <a:t>. </a:t>
            </a:r>
            <a:r>
              <a:rPr lang="en-US" sz="1600" dirty="0" smtClean="0"/>
              <a:t>Usually autosomal recessive, but can be autosomal dominant.</a:t>
            </a:r>
          </a:p>
          <a:p>
            <a:endParaRPr lang="en-US" sz="1600" dirty="0"/>
          </a:p>
          <a:p>
            <a:r>
              <a:rPr lang="en-US" sz="1600" dirty="0"/>
              <a:t>Gilbert syndrome </a:t>
            </a:r>
            <a:r>
              <a:rPr lang="en-US" sz="1600" dirty="0" smtClean="0"/>
              <a:t>- the most common. </a:t>
            </a:r>
            <a:r>
              <a:rPr lang="en-US" sz="1600" dirty="0"/>
              <a:t>It results </a:t>
            </a:r>
            <a:r>
              <a:rPr lang="en-US" sz="1600" dirty="0" smtClean="0"/>
              <a:t>from a reduced </a:t>
            </a:r>
            <a:r>
              <a:rPr lang="en-US" sz="1600" dirty="0"/>
              <a:t>production of </a:t>
            </a:r>
            <a:r>
              <a:rPr lang="en-US" sz="1600" dirty="0" smtClean="0"/>
              <a:t>UGT</a:t>
            </a:r>
            <a:r>
              <a:rPr lang="en-US" sz="1600" dirty="0"/>
              <a:t>.</a:t>
            </a:r>
            <a:r>
              <a:rPr lang="en-US" sz="1600" dirty="0" smtClean="0"/>
              <a:t> </a:t>
            </a:r>
            <a:r>
              <a:rPr lang="en-US" sz="1600" dirty="0"/>
              <a:t>Breast milk jaundice during the second week after birth may be due to the concurrent neonatal manifestation of Gilbert syndrome</a:t>
            </a:r>
            <a:r>
              <a:rPr lang="en-US" sz="1600" dirty="0" smtClean="0"/>
              <a:t>.</a:t>
            </a:r>
          </a:p>
          <a:p>
            <a:pPr marL="0" indent="0">
              <a:buNone/>
            </a:pPr>
            <a:endParaRPr lang="en-US" sz="1600" dirty="0"/>
          </a:p>
          <a:p>
            <a:r>
              <a:rPr lang="en-US" sz="1600" dirty="0" smtClean="0"/>
              <a:t>These </a:t>
            </a:r>
            <a:r>
              <a:rPr lang="en-US" sz="1600" dirty="0"/>
              <a:t>conditions usually are identified by metabolic screening programs; however, infants may develop severe and prolonged jaundice before screening results become available. </a:t>
            </a:r>
          </a:p>
        </p:txBody>
      </p:sp>
    </p:spTree>
    <p:extLst>
      <p:ext uri="{BB962C8B-B14F-4D97-AF65-F5344CB8AC3E}">
        <p14:creationId xmlns:p14="http://schemas.microsoft.com/office/powerpoint/2010/main" val="286379194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 of </a:t>
            </a:r>
            <a:r>
              <a:rPr lang="en-US" dirty="0" err="1" smtClean="0"/>
              <a:t>Hyperbilirubinemia</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smtClean="0"/>
              <a:t>Increased </a:t>
            </a:r>
            <a:r>
              <a:rPr lang="en-US" sz="1800" b="1" dirty="0" err="1" smtClean="0"/>
              <a:t>enterohepatic</a:t>
            </a:r>
            <a:r>
              <a:rPr lang="en-US" sz="1800" b="1" dirty="0" smtClean="0"/>
              <a:t> circulation </a:t>
            </a:r>
            <a:r>
              <a:rPr lang="en-US" sz="1800" dirty="0" smtClean="0"/>
              <a:t>- The major causes of increased </a:t>
            </a:r>
            <a:r>
              <a:rPr lang="en-US" sz="1800" dirty="0" err="1" smtClean="0"/>
              <a:t>enterohepatic</a:t>
            </a:r>
            <a:r>
              <a:rPr lang="en-US" sz="1800" dirty="0" smtClean="0"/>
              <a:t> circulation of bilirubin are </a:t>
            </a:r>
          </a:p>
          <a:p>
            <a:endParaRPr lang="en-US" sz="1800" dirty="0"/>
          </a:p>
          <a:p>
            <a:r>
              <a:rPr lang="en-US" sz="1800" dirty="0"/>
              <a:t>B</a:t>
            </a:r>
            <a:r>
              <a:rPr lang="en-US" sz="1800" dirty="0" smtClean="0"/>
              <a:t>reastfeeding failure jaundice </a:t>
            </a:r>
          </a:p>
          <a:p>
            <a:endParaRPr lang="en-US" sz="1800" dirty="0" smtClean="0"/>
          </a:p>
          <a:p>
            <a:r>
              <a:rPr lang="en-US" sz="1800" dirty="0"/>
              <a:t>B</a:t>
            </a:r>
            <a:r>
              <a:rPr lang="en-US" sz="1800" dirty="0" smtClean="0"/>
              <a:t>reast milk jaundice</a:t>
            </a:r>
          </a:p>
          <a:p>
            <a:endParaRPr lang="en-US" sz="1800" dirty="0" smtClean="0"/>
          </a:p>
          <a:p>
            <a:r>
              <a:rPr lang="en-US" sz="1800" dirty="0"/>
              <a:t>I</a:t>
            </a:r>
            <a:r>
              <a:rPr lang="en-US" sz="1800" dirty="0" smtClean="0"/>
              <a:t>mpaired intestinal motility caused by functional or anatomic obstruction.</a:t>
            </a:r>
            <a:endParaRPr lang="en-US" sz="1800" dirty="0"/>
          </a:p>
        </p:txBody>
      </p:sp>
    </p:spTree>
    <p:extLst>
      <p:ext uri="{BB962C8B-B14F-4D97-AF65-F5344CB8AC3E}">
        <p14:creationId xmlns:p14="http://schemas.microsoft.com/office/powerpoint/2010/main" val="29557288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Milk Jaundice</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1550" dirty="0" smtClean="0"/>
              <a:t>Breast </a:t>
            </a:r>
            <a:r>
              <a:rPr lang="en-US" sz="1550" dirty="0"/>
              <a:t>milk jaundice has been traditionally defined as the persistence of “physiologic jaundice” beyond the first week of age. It typically presents after the first three to five days of life, peaking within two weeks after birth, and progressively declined to normal levels over 3 to 12 weeks </a:t>
            </a:r>
          </a:p>
          <a:p>
            <a:endParaRPr lang="en-US" sz="1550" dirty="0" smtClean="0"/>
          </a:p>
          <a:p>
            <a:r>
              <a:rPr lang="en-US" sz="1550" dirty="0"/>
              <a:t>The cause </a:t>
            </a:r>
            <a:r>
              <a:rPr lang="en-US" sz="1550" dirty="0" smtClean="0"/>
              <a:t>is </a:t>
            </a:r>
            <a:r>
              <a:rPr lang="en-US" sz="1550" dirty="0"/>
              <a:t>yet to be determined. Beta-</a:t>
            </a:r>
            <a:r>
              <a:rPr lang="en-US" sz="1550" dirty="0" err="1"/>
              <a:t>glucuronidase</a:t>
            </a:r>
            <a:r>
              <a:rPr lang="en-US" sz="1550" dirty="0"/>
              <a:t> is one proposed substance that de-conjugates intestinal bilirubin, increasing </a:t>
            </a:r>
            <a:r>
              <a:rPr lang="en-US" sz="1550" dirty="0" smtClean="0"/>
              <a:t>absorption (</a:t>
            </a:r>
            <a:r>
              <a:rPr lang="en-US" sz="1550" dirty="0"/>
              <a:t>increasing </a:t>
            </a:r>
            <a:r>
              <a:rPr lang="en-US" sz="1550" dirty="0" err="1"/>
              <a:t>enterohepatic</a:t>
            </a:r>
            <a:r>
              <a:rPr lang="en-US" sz="1550" dirty="0"/>
              <a:t> circulation). Another mechanism that has been proposed is polymorphic mutation of the UGT1A1 gene. </a:t>
            </a:r>
            <a:endParaRPr lang="en-US" sz="1550" dirty="0" smtClean="0"/>
          </a:p>
          <a:p>
            <a:endParaRPr lang="en-US" sz="1550" dirty="0"/>
          </a:p>
          <a:p>
            <a:r>
              <a:rPr lang="en-US" sz="1550" dirty="0" smtClean="0"/>
              <a:t>Affected infants </a:t>
            </a:r>
            <a:r>
              <a:rPr lang="en-US" sz="1550" dirty="0"/>
              <a:t>commonly have TB levels &gt;5 mg/</a:t>
            </a:r>
            <a:r>
              <a:rPr lang="en-US" sz="1550" dirty="0" err="1"/>
              <a:t>dL</a:t>
            </a:r>
            <a:r>
              <a:rPr lang="en-US" sz="1550" dirty="0"/>
              <a:t> </a:t>
            </a:r>
            <a:r>
              <a:rPr lang="en-US" sz="1550" dirty="0" smtClean="0"/>
              <a:t>for </a:t>
            </a:r>
            <a:r>
              <a:rPr lang="en-US" sz="1550" dirty="0"/>
              <a:t>several weeks after </a:t>
            </a:r>
            <a:r>
              <a:rPr lang="en-US" sz="1550" dirty="0" smtClean="0"/>
              <a:t>delivery. </a:t>
            </a:r>
            <a:r>
              <a:rPr lang="en-US" sz="1550" dirty="0"/>
              <a:t>Although </a:t>
            </a:r>
            <a:r>
              <a:rPr lang="en-US" sz="1550" dirty="0" smtClean="0"/>
              <a:t>it may </a:t>
            </a:r>
            <a:r>
              <a:rPr lang="en-US" sz="1550" dirty="0"/>
              <a:t>not require intervention, it should be monitored to ensure that it remains unconjugated and </a:t>
            </a:r>
            <a:r>
              <a:rPr lang="en-US" sz="1550" dirty="0" smtClean="0"/>
              <a:t>does </a:t>
            </a:r>
            <a:r>
              <a:rPr lang="en-US" sz="1550" dirty="0"/>
              <a:t>not increase. </a:t>
            </a:r>
            <a:endParaRPr lang="en-US" sz="1550" dirty="0" smtClean="0"/>
          </a:p>
          <a:p>
            <a:endParaRPr lang="en-US" sz="1550" dirty="0" smtClean="0"/>
          </a:p>
          <a:p>
            <a:r>
              <a:rPr lang="en-US" sz="1550" dirty="0" smtClean="0"/>
              <a:t>If </a:t>
            </a:r>
            <a:r>
              <a:rPr lang="en-US" sz="1550" dirty="0"/>
              <a:t>TB levels begin to increase or there is a significant component of conjugated bilirubin, evaluation for other causes of </a:t>
            </a:r>
            <a:r>
              <a:rPr lang="en-US" sz="1550" dirty="0" err="1"/>
              <a:t>hyperbilirubinemia</a:t>
            </a:r>
            <a:r>
              <a:rPr lang="en-US" sz="1550" dirty="0"/>
              <a:t> should be </a:t>
            </a:r>
            <a:r>
              <a:rPr lang="en-US" sz="1550" dirty="0" smtClean="0"/>
              <a:t>performed. </a:t>
            </a:r>
          </a:p>
          <a:p>
            <a:endParaRPr lang="en-US" sz="1550" dirty="0" smtClean="0"/>
          </a:p>
          <a:p>
            <a:r>
              <a:rPr lang="en-US" sz="1550" dirty="0" smtClean="0"/>
              <a:t>If </a:t>
            </a:r>
            <a:r>
              <a:rPr lang="en-US" sz="1550" dirty="0"/>
              <a:t>after evaluation, breast milk intake is the only remaining viable factor, breastfeeding can continue with the expectation of resolution by 12 weeks of age and that the </a:t>
            </a:r>
            <a:r>
              <a:rPr lang="en-US" sz="1550" dirty="0" err="1"/>
              <a:t>hyperbilirubinemia</a:t>
            </a:r>
            <a:r>
              <a:rPr lang="en-US" sz="1550" dirty="0"/>
              <a:t> is in the safe </a:t>
            </a:r>
            <a:r>
              <a:rPr lang="en-US" sz="1550" dirty="0" smtClean="0"/>
              <a:t>zone.</a:t>
            </a:r>
          </a:p>
        </p:txBody>
      </p:sp>
    </p:spTree>
    <p:extLst>
      <p:ext uri="{BB962C8B-B14F-4D97-AF65-F5344CB8AC3E}">
        <p14:creationId xmlns:p14="http://schemas.microsoft.com/office/powerpoint/2010/main" val="40474666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Feeding Jaundice</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1600" dirty="0"/>
              <a:t>Breastfeeding failure jaundice typically occurs within the first week of life, as lactation failure leads to inadequate intake with significant weight and fluid loss resulting in </a:t>
            </a:r>
            <a:r>
              <a:rPr lang="en-US" sz="1600" dirty="0" err="1" smtClean="0"/>
              <a:t>hypovolemia</a:t>
            </a:r>
            <a:r>
              <a:rPr lang="en-US" sz="1600" dirty="0" smtClean="0"/>
              <a:t> and </a:t>
            </a:r>
            <a:r>
              <a:rPr lang="en-US" sz="1600" dirty="0" err="1" smtClean="0"/>
              <a:t>hyperbilirubinemia</a:t>
            </a:r>
            <a:r>
              <a:rPr lang="en-US" sz="1600" dirty="0" smtClean="0"/>
              <a:t>. </a:t>
            </a:r>
            <a:endParaRPr lang="en-US" sz="1600" dirty="0"/>
          </a:p>
          <a:p>
            <a:endParaRPr lang="en-US" sz="1600" dirty="0" smtClean="0"/>
          </a:p>
          <a:p>
            <a:r>
              <a:rPr lang="en-US" sz="1600" dirty="0" smtClean="0"/>
              <a:t>Decreased </a:t>
            </a:r>
            <a:r>
              <a:rPr lang="en-US" sz="1600" dirty="0"/>
              <a:t>intake also causes slower bilirubin elimination and increased </a:t>
            </a:r>
            <a:r>
              <a:rPr lang="en-US" sz="1600" dirty="0" err="1"/>
              <a:t>enterohepatic</a:t>
            </a:r>
            <a:r>
              <a:rPr lang="en-US" sz="1600" dirty="0"/>
              <a:t> circulation that contribute to elevated TB</a:t>
            </a:r>
          </a:p>
          <a:p>
            <a:endParaRPr lang="en-US" sz="1600" dirty="0" smtClean="0"/>
          </a:p>
          <a:p>
            <a:r>
              <a:rPr lang="en-US" sz="1600" dirty="0" smtClean="0"/>
              <a:t>Suboptimal </a:t>
            </a:r>
            <a:r>
              <a:rPr lang="en-US" sz="1600" dirty="0"/>
              <a:t>breastfeeding compared with formula feeding is associated with an increased risk of jaundice and kernicterus</a:t>
            </a:r>
            <a:r>
              <a:rPr lang="en-US" sz="1600" dirty="0" smtClean="0"/>
              <a:t>.</a:t>
            </a:r>
          </a:p>
          <a:p>
            <a:endParaRPr lang="en-US" sz="1600" dirty="0"/>
          </a:p>
          <a:p>
            <a:r>
              <a:rPr lang="en-US" sz="1600" dirty="0" smtClean="0"/>
              <a:t>In </a:t>
            </a:r>
            <a:r>
              <a:rPr lang="en-US" sz="1600" dirty="0"/>
              <a:t>a review of cases from the Pilot Kernicterus Registry, 59 of 61 infants with kernicterus were breastfed. Of the two infants who were formula-fed, both were found to have G6PD </a:t>
            </a:r>
            <a:r>
              <a:rPr lang="en-US" sz="1600" dirty="0" smtClean="0"/>
              <a:t>deficiency.</a:t>
            </a:r>
          </a:p>
          <a:p>
            <a:endParaRPr lang="en-US" sz="1600" dirty="0"/>
          </a:p>
          <a:p>
            <a:r>
              <a:rPr lang="en-US" sz="1600" dirty="0" smtClean="0"/>
              <a:t>The </a:t>
            </a:r>
            <a:r>
              <a:rPr lang="en-US" sz="1600" dirty="0"/>
              <a:t>primary mechanism for the increased likelihood of kernicterus and jaundice with breast versus formula feeding is the failure to successfully initiate </a:t>
            </a:r>
            <a:r>
              <a:rPr lang="en-US" sz="1600" dirty="0" smtClean="0"/>
              <a:t>breastfeeding – TB is </a:t>
            </a:r>
            <a:r>
              <a:rPr lang="en-US" sz="1600" dirty="0"/>
              <a:t>only marginally higher in successfully breastfed compared with formula-fed </a:t>
            </a:r>
            <a:r>
              <a:rPr lang="en-US" sz="1600" dirty="0" smtClean="0"/>
              <a:t>infants.</a:t>
            </a:r>
          </a:p>
          <a:p>
            <a:pPr marL="0" indent="0">
              <a:buNone/>
            </a:pPr>
            <a:endParaRPr lang="en-US" sz="1600" dirty="0"/>
          </a:p>
        </p:txBody>
      </p:sp>
    </p:spTree>
    <p:extLst>
      <p:ext uri="{BB962C8B-B14F-4D97-AF65-F5344CB8AC3E}">
        <p14:creationId xmlns:p14="http://schemas.microsoft.com/office/powerpoint/2010/main" val="100431726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Breast Feeding Jaundice - Prevention</a:t>
            </a:r>
            <a:endParaRPr lang="en-US" dirty="0"/>
          </a:p>
        </p:txBody>
      </p:sp>
      <p:sp>
        <p:nvSpPr>
          <p:cNvPr id="3" name="Content Placeholder 2"/>
          <p:cNvSpPr>
            <a:spLocks noGrp="1"/>
          </p:cNvSpPr>
          <p:nvPr>
            <p:ph idx="1"/>
          </p:nvPr>
        </p:nvSpPr>
        <p:spPr/>
        <p:txBody>
          <a:bodyPr>
            <a:noAutofit/>
          </a:bodyPr>
          <a:lstStyle/>
          <a:p>
            <a:r>
              <a:rPr lang="en-US" sz="1600" dirty="0" smtClean="0"/>
              <a:t>Initiation </a:t>
            </a:r>
            <a:r>
              <a:rPr lang="en-US" sz="1600" dirty="0"/>
              <a:t>of successful </a:t>
            </a:r>
            <a:r>
              <a:rPr lang="en-US" sz="1600" dirty="0" smtClean="0"/>
              <a:t>breastfeeding is </a:t>
            </a:r>
            <a:r>
              <a:rPr lang="en-US" sz="1600" dirty="0"/>
              <a:t>one of the mainstays of preventing </a:t>
            </a:r>
            <a:r>
              <a:rPr lang="en-US" sz="1600" dirty="0" err="1" smtClean="0"/>
              <a:t>hyperbilirubinemia</a:t>
            </a:r>
            <a:r>
              <a:rPr lang="en-US" sz="1600" dirty="0" smtClean="0"/>
              <a:t>. </a:t>
            </a:r>
          </a:p>
          <a:p>
            <a:endParaRPr lang="en-US" sz="1600" dirty="0" smtClean="0"/>
          </a:p>
          <a:p>
            <a:r>
              <a:rPr lang="en-US" sz="1600" dirty="0" smtClean="0"/>
              <a:t>During </a:t>
            </a:r>
            <a:r>
              <a:rPr lang="en-US" sz="1600" dirty="0"/>
              <a:t>the first postpartum </a:t>
            </a:r>
            <a:r>
              <a:rPr lang="en-US" sz="1600" dirty="0" smtClean="0"/>
              <a:t>week, mothers </a:t>
            </a:r>
            <a:r>
              <a:rPr lang="en-US" sz="1600" dirty="0"/>
              <a:t>should nurse whenever the infant shows signs of hunger or when four hours have elapsed since the last </a:t>
            </a:r>
            <a:r>
              <a:rPr lang="en-US" sz="1600" dirty="0" smtClean="0"/>
              <a:t>feeding - results </a:t>
            </a:r>
            <a:r>
              <a:rPr lang="en-US" sz="1600" dirty="0"/>
              <a:t>in 8 to 12 feedings in 24 </a:t>
            </a:r>
            <a:r>
              <a:rPr lang="en-US" sz="1600" dirty="0" smtClean="0"/>
              <a:t>hours.</a:t>
            </a:r>
          </a:p>
          <a:p>
            <a:endParaRPr lang="en-US" sz="1600" dirty="0" smtClean="0"/>
          </a:p>
          <a:p>
            <a:r>
              <a:rPr lang="en-US" sz="1600" dirty="0" smtClean="0"/>
              <a:t>During </a:t>
            </a:r>
            <a:r>
              <a:rPr lang="en-US" sz="1600" dirty="0"/>
              <a:t>the birth hospitalization, </a:t>
            </a:r>
            <a:r>
              <a:rPr lang="en-US" sz="1600" dirty="0" smtClean="0"/>
              <a:t>problems with breastfeeding should </a:t>
            </a:r>
            <a:r>
              <a:rPr lang="en-US" sz="1600" dirty="0"/>
              <a:t>be addressed at that </a:t>
            </a:r>
            <a:r>
              <a:rPr lang="en-US" sz="1600" dirty="0" smtClean="0"/>
              <a:t>time. A </a:t>
            </a:r>
            <a:r>
              <a:rPr lang="en-US" sz="1600" dirty="0"/>
              <a:t>documented plan for management after discharge should be communicated to both the parents and primary care provider</a:t>
            </a:r>
            <a:r>
              <a:rPr lang="en-US" sz="1600" dirty="0" smtClean="0"/>
              <a:t>.</a:t>
            </a:r>
          </a:p>
          <a:p>
            <a:endParaRPr lang="en-US" sz="1600" dirty="0"/>
          </a:p>
          <a:p>
            <a:r>
              <a:rPr lang="en-US" sz="1600" dirty="0" smtClean="0"/>
              <a:t>At </a:t>
            </a:r>
            <a:r>
              <a:rPr lang="en-US" sz="1600" dirty="0"/>
              <a:t>discharge, a primary care appointment should be scheduled so that the infant-mother dyad is evaluated 24 to 48 hours after discharge, and post-discharge lactation resources provided</a:t>
            </a:r>
            <a:r>
              <a:rPr lang="en-US" sz="1600" dirty="0" smtClean="0"/>
              <a:t>.</a:t>
            </a:r>
          </a:p>
          <a:p>
            <a:endParaRPr lang="en-US" sz="1600" dirty="0"/>
          </a:p>
          <a:p>
            <a:r>
              <a:rPr lang="en-US" sz="1600" dirty="0" smtClean="0"/>
              <a:t>At </a:t>
            </a:r>
            <a:r>
              <a:rPr lang="en-US" sz="1600" dirty="0"/>
              <a:t>the follow-up appointment, supplementation with banked human milk or commercial infant formula is recommended when the infant has lost more than </a:t>
            </a:r>
            <a:r>
              <a:rPr lang="en-US" sz="1600" dirty="0" smtClean="0"/>
              <a:t>7-10 </a:t>
            </a:r>
            <a:r>
              <a:rPr lang="en-US" sz="1600" dirty="0"/>
              <a:t>percent of his/her birth weight or exhibits signs of </a:t>
            </a:r>
            <a:r>
              <a:rPr lang="en-US" sz="1600" dirty="0" smtClean="0"/>
              <a:t>dehydration, or mother's </a:t>
            </a:r>
            <a:r>
              <a:rPr lang="en-US" sz="1600" dirty="0"/>
              <a:t>milk supply remains limited. </a:t>
            </a:r>
            <a:endParaRPr lang="en-US" sz="1600" dirty="0" smtClean="0"/>
          </a:p>
        </p:txBody>
      </p:sp>
    </p:spTree>
    <p:extLst>
      <p:ext uri="{BB962C8B-B14F-4D97-AF65-F5344CB8AC3E}">
        <p14:creationId xmlns:p14="http://schemas.microsoft.com/office/powerpoint/2010/main" val="35398036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Prevention and Treatment of Severe </a:t>
            </a:r>
            <a:r>
              <a:rPr lang="en-US" dirty="0" err="1" smtClean="0"/>
              <a:t>Hyperbilirubinemia</a:t>
            </a:r>
            <a:endParaRPr lang="en-US" dirty="0"/>
          </a:p>
        </p:txBody>
      </p:sp>
      <p:sp>
        <p:nvSpPr>
          <p:cNvPr id="3" name="Content Placeholder 2"/>
          <p:cNvSpPr>
            <a:spLocks noGrp="1"/>
          </p:cNvSpPr>
          <p:nvPr>
            <p:ph idx="1"/>
          </p:nvPr>
        </p:nvSpPr>
        <p:spPr/>
        <p:txBody>
          <a:bodyPr>
            <a:normAutofit/>
          </a:bodyPr>
          <a:lstStyle/>
          <a:p>
            <a:r>
              <a:rPr lang="en-US" sz="1600" dirty="0"/>
              <a:t>Two advances in medical care had a significant impact on the need for treatment and the way in which </a:t>
            </a:r>
            <a:r>
              <a:rPr lang="en-US" sz="1600" dirty="0" err="1"/>
              <a:t>hyperbilirubinemia</a:t>
            </a:r>
            <a:r>
              <a:rPr lang="en-US" sz="1600" dirty="0"/>
              <a:t> is managed. The administration of Rh (D) immunoglobulin to Rh-negative mothers in the late 1960s dramatically decreased the incidence of neonatal Rh </a:t>
            </a:r>
            <a:r>
              <a:rPr lang="en-US" sz="1600" dirty="0" err="1"/>
              <a:t>isoimmune</a:t>
            </a:r>
            <a:r>
              <a:rPr lang="en-US" sz="1600" dirty="0"/>
              <a:t> hemolytic disease. At about the same time, the introduction of phototherapy in the United States significantly reduced the need for exchange transfusions and the risk of severe </a:t>
            </a:r>
            <a:r>
              <a:rPr lang="en-US" sz="1600" dirty="0" err="1"/>
              <a:t>hyperbilirubinemia</a:t>
            </a:r>
            <a:r>
              <a:rPr lang="en-US" sz="1600" dirty="0"/>
              <a:t>. </a:t>
            </a:r>
            <a:endParaRPr lang="en-US" sz="1600" dirty="0" smtClean="0"/>
          </a:p>
          <a:p>
            <a:endParaRPr lang="en-US" sz="1600" dirty="0" smtClean="0"/>
          </a:p>
          <a:p>
            <a:r>
              <a:rPr lang="en-US" sz="1600" dirty="0" smtClean="0"/>
              <a:t>Universal </a:t>
            </a:r>
            <a:r>
              <a:rPr lang="en-US" sz="1600" dirty="0"/>
              <a:t>screening of all term and late preterm infants identifies at-risk infants for </a:t>
            </a:r>
            <a:r>
              <a:rPr lang="en-US" sz="1600" dirty="0" err="1" smtClean="0"/>
              <a:t>hyperbilirubinemia</a:t>
            </a:r>
            <a:endParaRPr lang="en-US" sz="1600" dirty="0" smtClean="0"/>
          </a:p>
          <a:p>
            <a:endParaRPr lang="en-US" sz="1600" dirty="0" smtClean="0"/>
          </a:p>
          <a:p>
            <a:r>
              <a:rPr lang="en-US" sz="1600" dirty="0" smtClean="0"/>
              <a:t>Therapeutic </a:t>
            </a:r>
            <a:r>
              <a:rPr lang="en-US" sz="1600" dirty="0"/>
              <a:t>interventions for infants with </a:t>
            </a:r>
            <a:r>
              <a:rPr lang="en-US" sz="1600" dirty="0" err="1"/>
              <a:t>hyperbilirubinemia</a:t>
            </a:r>
            <a:r>
              <a:rPr lang="en-US" sz="1600" dirty="0"/>
              <a:t> include:</a:t>
            </a:r>
          </a:p>
          <a:p>
            <a:pPr lvl="1"/>
            <a:r>
              <a:rPr lang="en-US" sz="1600" dirty="0" smtClean="0"/>
              <a:t>Phototherapy</a:t>
            </a:r>
            <a:endParaRPr lang="en-US" sz="1600" dirty="0"/>
          </a:p>
          <a:p>
            <a:pPr lvl="1"/>
            <a:r>
              <a:rPr lang="en-US" sz="1600" dirty="0" smtClean="0"/>
              <a:t>Exchange </a:t>
            </a:r>
            <a:r>
              <a:rPr lang="en-US" sz="1600" dirty="0"/>
              <a:t>transfusion</a:t>
            </a:r>
          </a:p>
          <a:p>
            <a:pPr lvl="1"/>
            <a:r>
              <a:rPr lang="en-US" sz="1600" dirty="0" smtClean="0"/>
              <a:t>Improving </a:t>
            </a:r>
            <a:r>
              <a:rPr lang="en-US" sz="1600" dirty="0"/>
              <a:t>the frequency and efficacy of breastfeeding or supplementing inadequate breastfeeding with formula</a:t>
            </a:r>
          </a:p>
          <a:p>
            <a:endParaRPr lang="en-US" sz="1600" dirty="0"/>
          </a:p>
        </p:txBody>
      </p:sp>
    </p:spTree>
    <p:extLst>
      <p:ext uri="{BB962C8B-B14F-4D97-AF65-F5344CB8AC3E}">
        <p14:creationId xmlns:p14="http://schemas.microsoft.com/office/powerpoint/2010/main" val="32117692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3"/>
          <a:srcRect t="510" b="510"/>
          <a:stretch>
            <a:fillRect/>
          </a:stretch>
        </p:blipFill>
        <p:spPr>
          <a:xfrm>
            <a:off x="76200" y="76200"/>
            <a:ext cx="8991600" cy="6705600"/>
          </a:xfrm>
        </p:spPr>
      </p:pic>
    </p:spTree>
    <p:extLst>
      <p:ext uri="{BB962C8B-B14F-4D97-AF65-F5344CB8AC3E}">
        <p14:creationId xmlns:p14="http://schemas.microsoft.com/office/powerpoint/2010/main" val="19769681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Prevention and Treatment of Severe </a:t>
            </a:r>
            <a:r>
              <a:rPr lang="en-US" dirty="0" err="1"/>
              <a:t>Hyperbilirubinemia</a:t>
            </a:r>
            <a:endParaRPr lang="en-US" dirty="0"/>
          </a:p>
        </p:txBody>
      </p:sp>
      <p:sp>
        <p:nvSpPr>
          <p:cNvPr id="3" name="Content Placeholder 2"/>
          <p:cNvSpPr>
            <a:spLocks noGrp="1"/>
          </p:cNvSpPr>
          <p:nvPr>
            <p:ph idx="1"/>
          </p:nvPr>
        </p:nvSpPr>
        <p:spPr/>
        <p:txBody>
          <a:bodyPr>
            <a:normAutofit/>
          </a:bodyPr>
          <a:lstStyle/>
          <a:p>
            <a:r>
              <a:rPr lang="en-US" sz="1600" dirty="0" smtClean="0"/>
              <a:t>Pharmacologic agents include: </a:t>
            </a:r>
          </a:p>
          <a:p>
            <a:pPr lvl="1"/>
            <a:r>
              <a:rPr lang="en-US" sz="1600" dirty="0" smtClean="0"/>
              <a:t>Intravenous immunoglobulin (inhibit hemolysis)</a:t>
            </a:r>
          </a:p>
          <a:p>
            <a:pPr lvl="1"/>
            <a:r>
              <a:rPr lang="en-US" sz="1600" dirty="0" smtClean="0"/>
              <a:t>Phenobarbital (increase conjugation and excretion of bilirubin)</a:t>
            </a:r>
          </a:p>
          <a:p>
            <a:pPr lvl="1"/>
            <a:r>
              <a:rPr lang="en-US" sz="1600" dirty="0" err="1" smtClean="0"/>
              <a:t>Ursodeoxycholic</a:t>
            </a:r>
            <a:r>
              <a:rPr lang="en-US" sz="1600" dirty="0" smtClean="0"/>
              <a:t> acid (increase bile flow)</a:t>
            </a:r>
          </a:p>
          <a:p>
            <a:pPr lvl="1"/>
            <a:r>
              <a:rPr lang="en-US" sz="1600" dirty="0" err="1" smtClean="0"/>
              <a:t>Metalloporphyrins</a:t>
            </a:r>
            <a:r>
              <a:rPr lang="en-US" sz="1600" dirty="0" smtClean="0"/>
              <a:t> </a:t>
            </a:r>
            <a:r>
              <a:rPr lang="en-US" sz="1600" dirty="0"/>
              <a:t>(inhibit formation of bilirubin</a:t>
            </a:r>
            <a:r>
              <a:rPr lang="en-US" sz="1600" dirty="0" smtClean="0"/>
              <a:t>)</a:t>
            </a:r>
          </a:p>
          <a:p>
            <a:pPr lvl="1"/>
            <a:endParaRPr lang="en-US" sz="1600" dirty="0" smtClean="0"/>
          </a:p>
          <a:p>
            <a:r>
              <a:rPr lang="en-US" sz="1600" dirty="0"/>
              <a:t>C</a:t>
            </a:r>
            <a:r>
              <a:rPr lang="en-US" sz="1600" dirty="0" smtClean="0"/>
              <a:t>urrently </a:t>
            </a:r>
            <a:r>
              <a:rPr lang="en-US" sz="1600" dirty="0"/>
              <a:t>only IVIG is used to treat unconjugated </a:t>
            </a:r>
            <a:r>
              <a:rPr lang="en-US" sz="1600" dirty="0" err="1"/>
              <a:t>hyperbilirubinemia</a:t>
            </a:r>
            <a:r>
              <a:rPr lang="en-US" sz="1600" dirty="0" smtClean="0"/>
              <a:t>.</a:t>
            </a:r>
          </a:p>
          <a:p>
            <a:endParaRPr lang="en-US" sz="1600" dirty="0"/>
          </a:p>
          <a:p>
            <a:r>
              <a:rPr lang="en-US" sz="1600" dirty="0"/>
              <a:t>In infants with </a:t>
            </a:r>
            <a:r>
              <a:rPr lang="en-US" sz="1600" dirty="0" err="1"/>
              <a:t>isoimmune</a:t>
            </a:r>
            <a:r>
              <a:rPr lang="en-US" sz="1600" dirty="0"/>
              <a:t> hemolytic disease and rising TB despite intensive phototherapy, </a:t>
            </a:r>
            <a:r>
              <a:rPr lang="en-US" sz="1600" dirty="0" smtClean="0"/>
              <a:t>IVIG may be administered to avoid the need for </a:t>
            </a:r>
            <a:r>
              <a:rPr lang="en-US" sz="1600" dirty="0"/>
              <a:t>exchange transfusion </a:t>
            </a:r>
          </a:p>
          <a:p>
            <a:endParaRPr lang="en-US" sz="1600" dirty="0"/>
          </a:p>
        </p:txBody>
      </p:sp>
    </p:spTree>
    <p:extLst>
      <p:ext uri="{BB962C8B-B14F-4D97-AF65-F5344CB8AC3E}">
        <p14:creationId xmlns:p14="http://schemas.microsoft.com/office/powerpoint/2010/main" val="395460736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sz="1500" dirty="0"/>
              <a:t>A 9-day-old infant presents to the emergency department with jaundice. He was born at term by spontaneous vaginal delivery after an uncomplicated pregnancy. He was exclusively breastfed in the hospital and was discharged at 48 hours after birth with a total serum bilirubin value of 9.8 mg/dl. The mother reports increased spitting and fussiness over the past 24 hours with 6 wet diapers and 4 seedy yellow stools. On physical examination, his temperature is 37.8°C, his heart rate is 160 beats/min, and his respiratory rate is 50 breaths/min. The infant is fussy and has a soft anterior </a:t>
            </a:r>
            <a:r>
              <a:rPr lang="en-US" sz="1500" dirty="0" err="1"/>
              <a:t>fontanelle</a:t>
            </a:r>
            <a:r>
              <a:rPr lang="en-US" sz="1500" dirty="0"/>
              <a:t>, jaundice to the level of the lower extremities, and a liver edge at the right costal margin. Initial laboratory data include the following</a:t>
            </a:r>
            <a:r>
              <a:rPr lang="en-US" sz="1500" dirty="0" smtClean="0"/>
              <a:t>:</a:t>
            </a:r>
          </a:p>
          <a:p>
            <a:pPr marL="0" indent="0">
              <a:buNone/>
            </a:pPr>
            <a:endParaRPr lang="en-US" sz="1500" dirty="0"/>
          </a:p>
          <a:p>
            <a:pPr marL="0" indent="0">
              <a:buNone/>
            </a:pPr>
            <a:r>
              <a:rPr lang="en-US" sz="1500" dirty="0"/>
              <a:t>Blood test:</a:t>
            </a:r>
          </a:p>
          <a:p>
            <a:pPr marL="0" indent="0">
              <a:buNone/>
            </a:pPr>
            <a:r>
              <a:rPr lang="hr-HR" sz="1500" dirty="0"/>
              <a:t>Hemoglobin, 18.0 g/dL (180 g/L</a:t>
            </a:r>
            <a:r>
              <a:rPr lang="hr-HR" sz="1500" dirty="0" smtClean="0"/>
              <a:t>)		</a:t>
            </a:r>
            <a:r>
              <a:rPr lang="en-US" sz="1500" dirty="0" smtClean="0"/>
              <a:t>Platelet </a:t>
            </a:r>
            <a:r>
              <a:rPr lang="en-US" sz="1500" dirty="0"/>
              <a:t>count, 250 × 10</a:t>
            </a:r>
            <a:r>
              <a:rPr lang="en-US" sz="1500" baseline="30000" dirty="0"/>
              <a:t>3</a:t>
            </a:r>
            <a:r>
              <a:rPr lang="en-US" sz="1500" dirty="0"/>
              <a:t>/</a:t>
            </a:r>
            <a:r>
              <a:rPr lang="en-US" sz="1500" dirty="0" err="1"/>
              <a:t>μL</a:t>
            </a:r>
            <a:r>
              <a:rPr lang="en-US" sz="1500" dirty="0"/>
              <a:t> (250 × 10</a:t>
            </a:r>
            <a:r>
              <a:rPr lang="en-US" sz="1500" baseline="30000" dirty="0"/>
              <a:t>9</a:t>
            </a:r>
            <a:r>
              <a:rPr lang="en-US" sz="1500" dirty="0"/>
              <a:t>/L)</a:t>
            </a:r>
          </a:p>
          <a:p>
            <a:pPr marL="0" indent="0">
              <a:buNone/>
            </a:pPr>
            <a:r>
              <a:rPr lang="en-US" sz="1500" dirty="0"/>
              <a:t>White blood cell count, 25 × 10</a:t>
            </a:r>
            <a:r>
              <a:rPr lang="en-US" sz="1500" baseline="30000" dirty="0"/>
              <a:t>3</a:t>
            </a:r>
            <a:r>
              <a:rPr lang="en-US" sz="1500" dirty="0"/>
              <a:t>/</a:t>
            </a:r>
            <a:r>
              <a:rPr lang="en-US" sz="1500" dirty="0" err="1"/>
              <a:t>μL</a:t>
            </a:r>
            <a:r>
              <a:rPr lang="en-US" sz="1500" dirty="0"/>
              <a:t> (25 × 10</a:t>
            </a:r>
            <a:r>
              <a:rPr lang="en-US" sz="1500" baseline="30000" dirty="0"/>
              <a:t>9</a:t>
            </a:r>
            <a:r>
              <a:rPr lang="en-US" sz="1500" dirty="0"/>
              <a:t>/L), with 55% neutrophils, 20% band neutrophils, 15% lymphocytes, and 10% monocytes</a:t>
            </a:r>
          </a:p>
          <a:p>
            <a:pPr marL="0" indent="0">
              <a:buNone/>
            </a:pPr>
            <a:r>
              <a:rPr lang="en-US" sz="1500" dirty="0"/>
              <a:t>Peripheral blood smear, </a:t>
            </a:r>
            <a:r>
              <a:rPr lang="en-US" sz="1500" dirty="0" smtClean="0"/>
              <a:t>normal		Reticulocyte </a:t>
            </a:r>
            <a:r>
              <a:rPr lang="en-US" sz="1500" dirty="0"/>
              <a:t>count, 4%</a:t>
            </a:r>
          </a:p>
          <a:p>
            <a:pPr marL="0" indent="0">
              <a:buNone/>
            </a:pPr>
            <a:r>
              <a:rPr lang="tr-TR" sz="1500" dirty="0"/>
              <a:t>Total </a:t>
            </a:r>
            <a:r>
              <a:rPr lang="tr-TR" sz="1500" dirty="0" err="1"/>
              <a:t>bilirubin</a:t>
            </a:r>
            <a:r>
              <a:rPr lang="tr-TR" sz="1500" dirty="0"/>
              <a:t>, 16.0 mg/</a:t>
            </a:r>
            <a:r>
              <a:rPr lang="tr-TR" sz="1500" dirty="0" err="1"/>
              <a:t>dL</a:t>
            </a:r>
            <a:r>
              <a:rPr lang="tr-TR" sz="1500" dirty="0"/>
              <a:t> (273.66 </a:t>
            </a:r>
            <a:r>
              <a:rPr lang="tr-TR" sz="1500" dirty="0" err="1"/>
              <a:t>μmol</a:t>
            </a:r>
            <a:r>
              <a:rPr lang="tr-TR" sz="1500" dirty="0"/>
              <a:t>/L</a:t>
            </a:r>
            <a:r>
              <a:rPr lang="tr-TR" sz="1500" dirty="0" smtClean="0"/>
              <a:t>)	Direct </a:t>
            </a:r>
            <a:r>
              <a:rPr lang="tr-TR" sz="1500" dirty="0" err="1"/>
              <a:t>bilirubin</a:t>
            </a:r>
            <a:r>
              <a:rPr lang="tr-TR" sz="1500" dirty="0"/>
              <a:t>, 3.8 mg/</a:t>
            </a:r>
            <a:r>
              <a:rPr lang="tr-TR" sz="1500" dirty="0" err="1"/>
              <a:t>dL</a:t>
            </a:r>
            <a:r>
              <a:rPr lang="tr-TR" sz="1500" dirty="0"/>
              <a:t> (65 </a:t>
            </a:r>
            <a:r>
              <a:rPr lang="tr-TR" sz="1500" dirty="0" err="1"/>
              <a:t>μmol</a:t>
            </a:r>
            <a:r>
              <a:rPr lang="tr-TR" sz="1500" dirty="0"/>
              <a:t>/L)</a:t>
            </a:r>
          </a:p>
          <a:p>
            <a:pPr marL="0" indent="0">
              <a:buNone/>
            </a:pPr>
            <a:endParaRPr lang="tr-TR" sz="1500" dirty="0" smtClean="0"/>
          </a:p>
          <a:p>
            <a:pPr marL="0" indent="0">
              <a:buNone/>
            </a:pPr>
            <a:r>
              <a:rPr lang="tr-TR" sz="1500" dirty="0" err="1" smtClean="0"/>
              <a:t>Urine</a:t>
            </a:r>
            <a:r>
              <a:rPr lang="tr-TR" sz="1500" dirty="0" smtClean="0"/>
              <a:t> </a:t>
            </a:r>
            <a:r>
              <a:rPr lang="tr-TR" sz="1500" dirty="0"/>
              <a:t>test </a:t>
            </a:r>
            <a:r>
              <a:rPr lang="tr-TR" sz="1500" dirty="0" err="1"/>
              <a:t>strip</a:t>
            </a:r>
            <a:r>
              <a:rPr lang="tr-TR" sz="1500" dirty="0"/>
              <a:t>:</a:t>
            </a:r>
          </a:p>
          <a:p>
            <a:pPr marL="0" indent="0">
              <a:buNone/>
            </a:pPr>
            <a:r>
              <a:rPr lang="tr-TR" sz="1500" dirty="0" err="1"/>
              <a:t>pH</a:t>
            </a:r>
            <a:r>
              <a:rPr lang="tr-TR" sz="1500" dirty="0"/>
              <a:t>, </a:t>
            </a:r>
            <a:r>
              <a:rPr lang="tr-TR" sz="1500" dirty="0" smtClean="0"/>
              <a:t>7.0	</a:t>
            </a:r>
            <a:r>
              <a:rPr lang="tr-TR" sz="1500" dirty="0" err="1" smtClean="0"/>
              <a:t>Specific</a:t>
            </a:r>
            <a:r>
              <a:rPr lang="tr-TR" sz="1500" dirty="0" smtClean="0"/>
              <a:t> </a:t>
            </a:r>
            <a:r>
              <a:rPr lang="tr-TR" sz="1500" dirty="0" err="1"/>
              <a:t>gravity</a:t>
            </a:r>
            <a:r>
              <a:rPr lang="tr-TR" sz="1500" dirty="0"/>
              <a:t>, </a:t>
            </a:r>
            <a:r>
              <a:rPr lang="tr-TR" sz="1500" dirty="0" smtClean="0"/>
              <a:t>1.010	2</a:t>
            </a:r>
            <a:r>
              <a:rPr lang="tr-TR" sz="1500" dirty="0"/>
              <a:t>+ </a:t>
            </a:r>
            <a:r>
              <a:rPr lang="tr-TR" sz="1500" dirty="0" err="1"/>
              <a:t>leukocyte</a:t>
            </a:r>
            <a:r>
              <a:rPr lang="tr-TR" sz="1500" dirty="0"/>
              <a:t> </a:t>
            </a:r>
            <a:r>
              <a:rPr lang="tr-TR" sz="1500" dirty="0" err="1" smtClean="0"/>
              <a:t>esterase</a:t>
            </a:r>
            <a:r>
              <a:rPr lang="tr-TR" sz="1500" dirty="0"/>
              <a:t>	</a:t>
            </a:r>
            <a:r>
              <a:rPr lang="tr-TR" sz="1500" dirty="0" smtClean="0"/>
              <a:t>1</a:t>
            </a:r>
            <a:r>
              <a:rPr lang="tr-TR" sz="1500" dirty="0"/>
              <a:t>+ </a:t>
            </a:r>
            <a:r>
              <a:rPr lang="tr-TR" sz="1500" dirty="0" err="1" smtClean="0"/>
              <a:t>bilirubin</a:t>
            </a:r>
            <a:r>
              <a:rPr lang="tr-TR" sz="1500" dirty="0"/>
              <a:t>	</a:t>
            </a:r>
            <a:r>
              <a:rPr lang="tr-TR" sz="1500" dirty="0" smtClean="0"/>
              <a:t>	1</a:t>
            </a:r>
            <a:r>
              <a:rPr lang="tr-TR" sz="1500" dirty="0"/>
              <a:t>+ </a:t>
            </a:r>
            <a:r>
              <a:rPr lang="tr-TR" sz="1500" dirty="0" err="1" smtClean="0"/>
              <a:t>nitrates</a:t>
            </a:r>
            <a:endParaRPr lang="tr-TR" sz="1500" dirty="0"/>
          </a:p>
          <a:p>
            <a:pPr marL="0" indent="0">
              <a:buNone/>
            </a:pPr>
            <a:r>
              <a:rPr lang="tr-TR" sz="1500" dirty="0" err="1" smtClean="0"/>
              <a:t>Reducing</a:t>
            </a:r>
            <a:r>
              <a:rPr lang="tr-TR" sz="1500" dirty="0" smtClean="0"/>
              <a:t> </a:t>
            </a:r>
            <a:r>
              <a:rPr lang="tr-TR" sz="1500" dirty="0" err="1"/>
              <a:t>substances</a:t>
            </a:r>
            <a:r>
              <a:rPr lang="tr-TR" sz="1500" dirty="0"/>
              <a:t>, </a:t>
            </a:r>
            <a:r>
              <a:rPr lang="tr-TR" sz="1500" dirty="0" err="1" smtClean="0"/>
              <a:t>negative</a:t>
            </a:r>
            <a:endParaRPr lang="tr-TR" sz="1500" dirty="0"/>
          </a:p>
        </p:txBody>
      </p:sp>
    </p:spTree>
    <p:extLst>
      <p:ext uri="{BB962C8B-B14F-4D97-AF65-F5344CB8AC3E}">
        <p14:creationId xmlns:p14="http://schemas.microsoft.com/office/powerpoint/2010/main" val="113449756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tr-TR" sz="1800" dirty="0"/>
              <a:t>Of </a:t>
            </a:r>
            <a:r>
              <a:rPr lang="tr-TR" sz="1800" dirty="0" err="1"/>
              <a:t>the</a:t>
            </a:r>
            <a:r>
              <a:rPr lang="tr-TR" sz="1800" dirty="0"/>
              <a:t> </a:t>
            </a:r>
            <a:r>
              <a:rPr lang="tr-TR" sz="1800" dirty="0" err="1"/>
              <a:t>following</a:t>
            </a:r>
            <a:r>
              <a:rPr lang="tr-TR" sz="1800" dirty="0"/>
              <a:t>, </a:t>
            </a:r>
            <a:r>
              <a:rPr lang="tr-TR" sz="1800" dirty="0" err="1"/>
              <a:t>the</a:t>
            </a:r>
            <a:r>
              <a:rPr lang="tr-TR" sz="1800" dirty="0"/>
              <a:t> MOST </a:t>
            </a:r>
            <a:r>
              <a:rPr lang="tr-TR" sz="1800" dirty="0" err="1"/>
              <a:t>appropriate</a:t>
            </a:r>
            <a:r>
              <a:rPr lang="tr-TR" sz="1800" dirty="0"/>
              <a:t> </a:t>
            </a:r>
            <a:r>
              <a:rPr lang="tr-TR" sz="1800" dirty="0" err="1"/>
              <a:t>next</a:t>
            </a:r>
            <a:r>
              <a:rPr lang="tr-TR" sz="1800" dirty="0"/>
              <a:t> step in </a:t>
            </a:r>
            <a:r>
              <a:rPr lang="tr-TR" sz="1800" dirty="0" err="1"/>
              <a:t>the</a:t>
            </a:r>
            <a:r>
              <a:rPr lang="tr-TR" sz="1800" dirty="0"/>
              <a:t> </a:t>
            </a:r>
            <a:r>
              <a:rPr lang="tr-TR" sz="1800" dirty="0" err="1"/>
              <a:t>management</a:t>
            </a:r>
            <a:r>
              <a:rPr lang="tr-TR" sz="1800" dirty="0"/>
              <a:t> of </a:t>
            </a:r>
            <a:r>
              <a:rPr lang="tr-TR" sz="1800" dirty="0" err="1"/>
              <a:t>this</a:t>
            </a:r>
            <a:r>
              <a:rPr lang="tr-TR" sz="1800" dirty="0"/>
              <a:t> boy is </a:t>
            </a:r>
            <a:r>
              <a:rPr lang="tr-TR" sz="1800" dirty="0" err="1"/>
              <a:t>administration</a:t>
            </a:r>
            <a:r>
              <a:rPr lang="tr-TR" sz="1800" dirty="0"/>
              <a:t> </a:t>
            </a:r>
            <a:r>
              <a:rPr lang="tr-TR" sz="1800" dirty="0" smtClean="0"/>
              <a:t>of</a:t>
            </a:r>
          </a:p>
          <a:p>
            <a:pPr marL="0" indent="0">
              <a:buNone/>
            </a:pPr>
            <a:endParaRPr lang="tr-TR" sz="1800" dirty="0"/>
          </a:p>
          <a:p>
            <a:pPr marL="0" indent="0">
              <a:buNone/>
            </a:pPr>
            <a:r>
              <a:rPr lang="tr-TR" sz="1800" dirty="0" smtClean="0"/>
              <a:t>A. </a:t>
            </a:r>
            <a:r>
              <a:rPr lang="tr-TR" sz="1800" dirty="0" err="1" smtClean="0"/>
              <a:t>catheterize</a:t>
            </a:r>
            <a:r>
              <a:rPr lang="tr-TR" sz="1800" dirty="0" smtClean="0"/>
              <a:t> </a:t>
            </a:r>
            <a:r>
              <a:rPr lang="tr-TR" sz="1800" dirty="0" err="1"/>
              <a:t>the</a:t>
            </a:r>
            <a:r>
              <a:rPr lang="tr-TR" sz="1800" dirty="0"/>
              <a:t> </a:t>
            </a:r>
            <a:r>
              <a:rPr lang="tr-TR" sz="1800" dirty="0" err="1"/>
              <a:t>urethra</a:t>
            </a:r>
            <a:r>
              <a:rPr lang="tr-TR" sz="1800" dirty="0"/>
              <a:t> </a:t>
            </a:r>
            <a:r>
              <a:rPr lang="tr-TR" sz="1800" dirty="0" err="1"/>
              <a:t>for</a:t>
            </a:r>
            <a:r>
              <a:rPr lang="tr-TR" sz="1800" dirty="0"/>
              <a:t> </a:t>
            </a:r>
            <a:r>
              <a:rPr lang="tr-TR" sz="1800" dirty="0" err="1"/>
              <a:t>urine</a:t>
            </a:r>
            <a:r>
              <a:rPr lang="tr-TR" sz="1800" dirty="0"/>
              <a:t> </a:t>
            </a:r>
            <a:r>
              <a:rPr lang="tr-TR" sz="1800" dirty="0" err="1"/>
              <a:t>culture</a:t>
            </a:r>
            <a:r>
              <a:rPr lang="tr-TR" sz="1800" dirty="0"/>
              <a:t>	</a:t>
            </a:r>
          </a:p>
          <a:p>
            <a:pPr marL="0" indent="0">
              <a:buNone/>
            </a:pPr>
            <a:r>
              <a:rPr lang="tr-TR" sz="1800" dirty="0" smtClean="0"/>
              <a:t>B. </a:t>
            </a:r>
            <a:r>
              <a:rPr lang="tr-TR" sz="1800" dirty="0" err="1" smtClean="0"/>
              <a:t>initiate</a:t>
            </a:r>
            <a:r>
              <a:rPr lang="tr-TR" sz="1800" dirty="0" smtClean="0"/>
              <a:t> </a:t>
            </a:r>
            <a:r>
              <a:rPr lang="tr-TR" sz="1800" dirty="0" err="1"/>
              <a:t>intensive</a:t>
            </a:r>
            <a:r>
              <a:rPr lang="tr-TR" sz="1800" dirty="0"/>
              <a:t> </a:t>
            </a:r>
            <a:r>
              <a:rPr lang="tr-TR" sz="1800" dirty="0" err="1"/>
              <a:t>phototherapy</a:t>
            </a:r>
            <a:r>
              <a:rPr lang="tr-TR" sz="1800" dirty="0"/>
              <a:t>	</a:t>
            </a:r>
          </a:p>
          <a:p>
            <a:pPr marL="0" indent="0">
              <a:buNone/>
            </a:pPr>
            <a:r>
              <a:rPr lang="tr-TR" sz="1800" dirty="0" smtClean="0"/>
              <a:t>C. </a:t>
            </a:r>
            <a:r>
              <a:rPr lang="tr-TR" sz="1800" dirty="0" err="1" smtClean="0"/>
              <a:t>obtain</a:t>
            </a:r>
            <a:r>
              <a:rPr lang="tr-TR" sz="1800" dirty="0" smtClean="0"/>
              <a:t> </a:t>
            </a:r>
            <a:r>
              <a:rPr lang="tr-TR" sz="1800" dirty="0"/>
              <a:t>serum </a:t>
            </a:r>
            <a:r>
              <a:rPr lang="tr-TR" sz="1800" dirty="0" err="1"/>
              <a:t>polymerase</a:t>
            </a:r>
            <a:r>
              <a:rPr lang="tr-TR" sz="1800" dirty="0"/>
              <a:t> </a:t>
            </a:r>
            <a:r>
              <a:rPr lang="tr-TR" sz="1800" dirty="0" err="1"/>
              <a:t>chain</a:t>
            </a:r>
            <a:r>
              <a:rPr lang="tr-TR" sz="1800" dirty="0"/>
              <a:t> </a:t>
            </a:r>
            <a:r>
              <a:rPr lang="tr-TR" sz="1800" dirty="0" err="1"/>
              <a:t>reaction</a:t>
            </a:r>
            <a:r>
              <a:rPr lang="tr-TR" sz="1800" dirty="0"/>
              <a:t> </a:t>
            </a:r>
            <a:r>
              <a:rPr lang="tr-TR" sz="1800" dirty="0" err="1"/>
              <a:t>testing</a:t>
            </a:r>
            <a:r>
              <a:rPr lang="tr-TR" sz="1800" dirty="0"/>
              <a:t> </a:t>
            </a:r>
            <a:r>
              <a:rPr lang="tr-TR" sz="1800" dirty="0" err="1"/>
              <a:t>for</a:t>
            </a:r>
            <a:r>
              <a:rPr lang="tr-TR" sz="1800" dirty="0"/>
              <a:t> </a:t>
            </a:r>
            <a:r>
              <a:rPr lang="tr-TR" sz="1800" dirty="0" err="1"/>
              <a:t>cytomegalovirus</a:t>
            </a:r>
            <a:r>
              <a:rPr lang="tr-TR" sz="1800" dirty="0"/>
              <a:t>	</a:t>
            </a:r>
          </a:p>
          <a:p>
            <a:pPr marL="0" indent="0">
              <a:buNone/>
            </a:pPr>
            <a:r>
              <a:rPr lang="tr-TR" sz="1800" dirty="0" smtClean="0"/>
              <a:t>D. </a:t>
            </a:r>
            <a:r>
              <a:rPr lang="tr-TR" sz="1800" dirty="0" err="1" smtClean="0"/>
              <a:t>perform</a:t>
            </a:r>
            <a:r>
              <a:rPr lang="tr-TR" sz="1800" dirty="0" smtClean="0"/>
              <a:t> </a:t>
            </a:r>
            <a:r>
              <a:rPr lang="tr-TR" sz="1800" dirty="0" err="1"/>
              <a:t>hepatic</a:t>
            </a:r>
            <a:r>
              <a:rPr lang="tr-TR" sz="1800" dirty="0"/>
              <a:t> </a:t>
            </a:r>
            <a:r>
              <a:rPr lang="tr-TR" sz="1800" dirty="0" err="1"/>
              <a:t>ultrasonography</a:t>
            </a:r>
            <a:r>
              <a:rPr lang="tr-TR" sz="1800" dirty="0"/>
              <a:t>	</a:t>
            </a:r>
          </a:p>
          <a:p>
            <a:pPr marL="0" indent="0">
              <a:buNone/>
            </a:pPr>
            <a:r>
              <a:rPr lang="tr-TR" sz="1800" dirty="0" smtClean="0"/>
              <a:t>E. </a:t>
            </a:r>
            <a:r>
              <a:rPr lang="tr-TR" sz="1800" dirty="0" err="1" smtClean="0"/>
              <a:t>switch</a:t>
            </a:r>
            <a:r>
              <a:rPr lang="tr-TR" sz="1800" dirty="0" smtClean="0"/>
              <a:t> </a:t>
            </a:r>
            <a:r>
              <a:rPr lang="tr-TR" sz="1800" dirty="0" err="1"/>
              <a:t>to</a:t>
            </a:r>
            <a:r>
              <a:rPr lang="tr-TR" sz="1800" dirty="0"/>
              <a:t> a soy-</a:t>
            </a:r>
            <a:r>
              <a:rPr lang="tr-TR" sz="1800" dirty="0" err="1"/>
              <a:t>based</a:t>
            </a:r>
            <a:r>
              <a:rPr lang="tr-TR" sz="1800" dirty="0"/>
              <a:t> </a:t>
            </a:r>
            <a:r>
              <a:rPr lang="tr-TR" sz="1800" dirty="0" err="1"/>
              <a:t>formula</a:t>
            </a:r>
            <a:r>
              <a:rPr lang="tr-TR" sz="1800" dirty="0"/>
              <a:t>	</a:t>
            </a:r>
          </a:p>
          <a:p>
            <a:pPr marL="0" indent="0">
              <a:buNone/>
            </a:pPr>
            <a:endParaRPr lang="en-US" sz="1800" dirty="0"/>
          </a:p>
          <a:p>
            <a:endParaRPr lang="en-US" sz="1800" dirty="0"/>
          </a:p>
        </p:txBody>
      </p:sp>
    </p:spTree>
    <p:extLst>
      <p:ext uri="{BB962C8B-B14F-4D97-AF65-F5344CB8AC3E}">
        <p14:creationId xmlns:p14="http://schemas.microsoft.com/office/powerpoint/2010/main" val="14735394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Sepsis and </a:t>
            </a:r>
            <a:r>
              <a:rPr lang="en-US" dirty="0" err="1" smtClean="0"/>
              <a:t>Hyperbilirubinemia</a:t>
            </a:r>
            <a:endParaRPr lang="en-US" dirty="0"/>
          </a:p>
        </p:txBody>
      </p:sp>
      <p:sp>
        <p:nvSpPr>
          <p:cNvPr id="3" name="Content Placeholder 2"/>
          <p:cNvSpPr>
            <a:spLocks noGrp="1"/>
          </p:cNvSpPr>
          <p:nvPr>
            <p:ph idx="1"/>
          </p:nvPr>
        </p:nvSpPr>
        <p:spPr/>
        <p:txBody>
          <a:bodyPr>
            <a:normAutofit/>
          </a:bodyPr>
          <a:lstStyle/>
          <a:p>
            <a:r>
              <a:rPr lang="en-US" sz="1800" dirty="0"/>
              <a:t>The clinical findings of fussiness and low-grade fever combined with an elevated white blood cell count, increased band count, and abnormal urinalysis </a:t>
            </a:r>
            <a:r>
              <a:rPr lang="en-US" sz="1800" dirty="0" smtClean="0"/>
              <a:t>suggest a </a:t>
            </a:r>
            <a:r>
              <a:rPr lang="en-US" sz="1800" dirty="0"/>
              <a:t>diagnosis of sepsis. </a:t>
            </a:r>
            <a:endParaRPr lang="en-US" sz="1800" dirty="0" smtClean="0"/>
          </a:p>
          <a:p>
            <a:endParaRPr lang="en-US" sz="1800" dirty="0" smtClean="0"/>
          </a:p>
          <a:p>
            <a:r>
              <a:rPr lang="en-US" sz="1800" dirty="0" smtClean="0"/>
              <a:t>The </a:t>
            </a:r>
            <a:r>
              <a:rPr lang="en-US" sz="1800" dirty="0"/>
              <a:t>most appropriate next step is </a:t>
            </a:r>
            <a:r>
              <a:rPr lang="en-US" sz="1800" dirty="0" smtClean="0"/>
              <a:t>obtaining urine for culture </a:t>
            </a:r>
            <a:r>
              <a:rPr lang="en-US" sz="1800" dirty="0"/>
              <a:t>as part of the septic workup. </a:t>
            </a:r>
            <a:r>
              <a:rPr lang="en-US" sz="1800" dirty="0" smtClean="0"/>
              <a:t>Conjugated </a:t>
            </a:r>
            <a:r>
              <a:rPr lang="en-US" sz="1800" dirty="0" err="1"/>
              <a:t>hyperbilirubinemia</a:t>
            </a:r>
            <a:r>
              <a:rPr lang="en-US" sz="1800" dirty="0"/>
              <a:t> </a:t>
            </a:r>
            <a:r>
              <a:rPr lang="en-US" sz="1800" dirty="0" smtClean="0"/>
              <a:t>is associated </a:t>
            </a:r>
            <a:r>
              <a:rPr lang="en-US" sz="1800" dirty="0"/>
              <a:t>with bacterial sepsis, </a:t>
            </a:r>
            <a:r>
              <a:rPr lang="en-US" sz="1800" dirty="0" smtClean="0"/>
              <a:t>especially gram</a:t>
            </a:r>
            <a:r>
              <a:rPr lang="en-US" sz="1800" dirty="0"/>
              <a:t>-</a:t>
            </a:r>
            <a:r>
              <a:rPr lang="en-US" sz="1800" dirty="0" smtClean="0"/>
              <a:t>negatives such </a:t>
            </a:r>
            <a:r>
              <a:rPr lang="en-US" sz="1800" dirty="0"/>
              <a:t>as </a:t>
            </a:r>
            <a:r>
              <a:rPr lang="en-US" sz="1800" i="1" dirty="0"/>
              <a:t>Escherichia coli</a:t>
            </a:r>
            <a:r>
              <a:rPr lang="en-US" sz="1800" dirty="0"/>
              <a:t>. </a:t>
            </a:r>
            <a:endParaRPr lang="en-US" sz="1800" dirty="0" smtClean="0"/>
          </a:p>
          <a:p>
            <a:endParaRPr lang="en-US" sz="1800" dirty="0" smtClean="0"/>
          </a:p>
          <a:p>
            <a:r>
              <a:rPr lang="en-US" sz="1800" dirty="0" smtClean="0"/>
              <a:t>Viral and </a:t>
            </a:r>
            <a:r>
              <a:rPr lang="en-US" sz="1800" dirty="0"/>
              <a:t>parasitic causes must be also be considered. Congenital infections that can be associated with </a:t>
            </a:r>
            <a:r>
              <a:rPr lang="en-US" sz="1800" dirty="0" err="1"/>
              <a:t>cholestatic</a:t>
            </a:r>
            <a:r>
              <a:rPr lang="en-US" sz="1800" dirty="0"/>
              <a:t> jaundice include cytomegalovirus (CMV), toxoplasmosis, rubella, herpes simplex virus, and syphilis. </a:t>
            </a:r>
            <a:endParaRPr lang="en-US" sz="1800" dirty="0" smtClean="0"/>
          </a:p>
          <a:p>
            <a:endParaRPr lang="en-US" sz="1800" dirty="0"/>
          </a:p>
        </p:txBody>
      </p:sp>
    </p:spTree>
    <p:extLst>
      <p:ext uri="{BB962C8B-B14F-4D97-AF65-F5344CB8AC3E}">
        <p14:creationId xmlns:p14="http://schemas.microsoft.com/office/powerpoint/2010/main" val="235008256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You are assessing an infant who was born by spontaneous vaginal delivery at 37 weeks’ gestation to a 19-year-old </a:t>
            </a:r>
            <a:r>
              <a:rPr lang="en-US" sz="1600" dirty="0" err="1"/>
              <a:t>primigravida</a:t>
            </a:r>
            <a:r>
              <a:rPr lang="en-US" sz="1600" dirty="0"/>
              <a:t> who received no prenatal care. The growth parameters include a weight of 2,500 grams (10th percentile), head circumference of 30 cm (3rd percentile), and length of 46 cm (10th percentile). The physical examination is notable for faint facial jaundice, diffuse </a:t>
            </a:r>
            <a:r>
              <a:rPr lang="en-US" sz="1600" dirty="0" err="1"/>
              <a:t>petechiae</a:t>
            </a:r>
            <a:r>
              <a:rPr lang="en-US" sz="1600" dirty="0"/>
              <a:t> on the trunk and extremities, a 1/6 systolic murmur at the left sternal border, a liver edge palpable 2 centimeters below the right costal margin, and a spleen tip palpable 4 cm below the left costal </a:t>
            </a:r>
            <a:r>
              <a:rPr lang="en-US" sz="1600" dirty="0" smtClean="0"/>
              <a:t>margin</a:t>
            </a:r>
          </a:p>
          <a:p>
            <a:pPr marL="0" indent="0">
              <a:buNone/>
            </a:pPr>
            <a:endParaRPr lang="en-US" sz="1600" b="1" dirty="0">
              <a:hlinkClick r:id="rId3"/>
            </a:endParaRPr>
          </a:p>
          <a:p>
            <a:pPr marL="0" indent="0">
              <a:buNone/>
            </a:pPr>
            <a:r>
              <a:rPr lang="en-US" sz="1600" dirty="0"/>
              <a:t>Of the following, the study MOST likely to lead to the correct diagnosis is</a:t>
            </a:r>
          </a:p>
          <a:p>
            <a:pPr marL="0" indent="0">
              <a:buNone/>
            </a:pPr>
            <a:r>
              <a:rPr lang="en-US" sz="1600" dirty="0"/>
              <a:t>	</a:t>
            </a:r>
            <a:r>
              <a:rPr lang="en-US" sz="1600" b="1" dirty="0"/>
              <a:t>A.	</a:t>
            </a:r>
            <a:r>
              <a:rPr lang="en-US" sz="1600" dirty="0"/>
              <a:t>blood culture for </a:t>
            </a:r>
            <a:r>
              <a:rPr lang="en-US" sz="1600" i="1" dirty="0"/>
              <a:t>Listeria </a:t>
            </a:r>
            <a:r>
              <a:rPr lang="en-US" sz="1600" i="1" dirty="0" err="1"/>
              <a:t>monocytogenes</a:t>
            </a:r>
            <a:r>
              <a:rPr lang="en-US" sz="1600" dirty="0"/>
              <a:t>	</a:t>
            </a:r>
          </a:p>
          <a:p>
            <a:pPr marL="0" indent="0">
              <a:buNone/>
            </a:pPr>
            <a:r>
              <a:rPr lang="en-US" sz="1600" dirty="0"/>
              <a:t>	</a:t>
            </a:r>
            <a:r>
              <a:rPr lang="en-US" sz="1600" b="1" dirty="0"/>
              <a:t>B.	</a:t>
            </a:r>
            <a:r>
              <a:rPr lang="en-US" sz="1600" dirty="0"/>
              <a:t>serology for parvovirus B19</a:t>
            </a:r>
            <a:r>
              <a:rPr lang="en-US" sz="1600" i="1" dirty="0"/>
              <a:t> </a:t>
            </a:r>
            <a:r>
              <a:rPr lang="en-US" sz="1600" dirty="0" err="1"/>
              <a:t>IgM</a:t>
            </a:r>
            <a:r>
              <a:rPr lang="en-US" sz="1600" dirty="0"/>
              <a:t>	</a:t>
            </a:r>
          </a:p>
          <a:p>
            <a:pPr marL="0" indent="0">
              <a:buNone/>
            </a:pPr>
            <a:r>
              <a:rPr lang="en-US" sz="1600" dirty="0"/>
              <a:t>	</a:t>
            </a:r>
            <a:r>
              <a:rPr lang="en-US" sz="1600" b="1" dirty="0"/>
              <a:t>C.	</a:t>
            </a:r>
            <a:r>
              <a:rPr lang="en-US" sz="1600" dirty="0"/>
              <a:t>serology for </a:t>
            </a:r>
            <a:r>
              <a:rPr lang="en-US" sz="1600" i="1" dirty="0"/>
              <a:t>Toxoplasma-</a:t>
            </a:r>
            <a:r>
              <a:rPr lang="en-US" sz="1600" dirty="0"/>
              <a:t>specific </a:t>
            </a:r>
            <a:r>
              <a:rPr lang="en-US" sz="1600" dirty="0" err="1"/>
              <a:t>IgM</a:t>
            </a:r>
            <a:r>
              <a:rPr lang="en-US" sz="1600" dirty="0"/>
              <a:t>	</a:t>
            </a:r>
          </a:p>
          <a:p>
            <a:pPr marL="0" indent="0">
              <a:buNone/>
            </a:pPr>
            <a:r>
              <a:rPr lang="en-US" sz="1600" dirty="0"/>
              <a:t>	</a:t>
            </a:r>
            <a:r>
              <a:rPr lang="en-US" sz="1600" b="1" dirty="0"/>
              <a:t>D.	</a:t>
            </a:r>
            <a:r>
              <a:rPr lang="en-US" sz="1600" dirty="0"/>
              <a:t>surface culture for herpes simplex virus	</a:t>
            </a:r>
          </a:p>
          <a:p>
            <a:pPr marL="0" indent="0">
              <a:buNone/>
            </a:pPr>
            <a:r>
              <a:rPr lang="en-US" sz="1600" dirty="0"/>
              <a:t>	</a:t>
            </a:r>
            <a:r>
              <a:rPr lang="en-US" sz="1600" b="1" dirty="0"/>
              <a:t>E.	</a:t>
            </a:r>
            <a:r>
              <a:rPr lang="en-US" sz="1600" dirty="0"/>
              <a:t>urine culture for cytomegalovirus	</a:t>
            </a:r>
          </a:p>
          <a:p>
            <a:pPr marL="0" indent="0">
              <a:buNone/>
            </a:pPr>
            <a:endParaRPr lang="en-US" sz="1600" dirty="0"/>
          </a:p>
        </p:txBody>
      </p:sp>
    </p:spTree>
    <p:extLst>
      <p:ext uri="{BB962C8B-B14F-4D97-AF65-F5344CB8AC3E}">
        <p14:creationId xmlns:p14="http://schemas.microsoft.com/office/powerpoint/2010/main" val="36245706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Autofit/>
          </a:bodyPr>
          <a:lstStyle/>
          <a:p>
            <a:r>
              <a:rPr lang="en-US" sz="1800" dirty="0"/>
              <a:t>The infant </a:t>
            </a:r>
            <a:r>
              <a:rPr lang="en-US" sz="1800" dirty="0" smtClean="0"/>
              <a:t>has </a:t>
            </a:r>
            <a:r>
              <a:rPr lang="en-US" sz="1800" dirty="0"/>
              <a:t>physical findings that are most consistent with congenital cytomegalovirus (CMV) disease and therefore should have a confirmatory urine culture for the </a:t>
            </a:r>
            <a:r>
              <a:rPr lang="en-US" sz="1800" dirty="0" smtClean="0"/>
              <a:t>virus. </a:t>
            </a:r>
          </a:p>
          <a:p>
            <a:endParaRPr lang="en-US" sz="1800" dirty="0"/>
          </a:p>
          <a:p>
            <a:r>
              <a:rPr lang="en-US" sz="1800" dirty="0" smtClean="0"/>
              <a:t>The </a:t>
            </a:r>
            <a:r>
              <a:rPr lang="en-US" sz="1800" dirty="0"/>
              <a:t>clinical findings seen in an infant with symptomatic CMV infection include intrauterine growth retardation, jaundice, </a:t>
            </a:r>
            <a:r>
              <a:rPr lang="en-US" sz="1800" dirty="0" err="1"/>
              <a:t>petechiae</a:t>
            </a:r>
            <a:r>
              <a:rPr lang="en-US" sz="1800" dirty="0"/>
              <a:t>, </a:t>
            </a:r>
            <a:r>
              <a:rPr lang="en-US" sz="1800" dirty="0" err="1"/>
              <a:t>hepatosplenomegaly</a:t>
            </a:r>
            <a:r>
              <a:rPr lang="en-US" sz="1800" dirty="0"/>
              <a:t>, and, occasionally, blueberry muffin </a:t>
            </a:r>
            <a:r>
              <a:rPr lang="en-US" sz="1800" dirty="0" smtClean="0"/>
              <a:t>spots, </a:t>
            </a:r>
            <a:r>
              <a:rPr lang="en-US" sz="1800" dirty="0" err="1" smtClean="0"/>
              <a:t>chorioretinitis</a:t>
            </a:r>
            <a:r>
              <a:rPr lang="en-US" sz="1800" dirty="0" smtClean="0"/>
              <a:t>. </a:t>
            </a:r>
          </a:p>
        </p:txBody>
      </p:sp>
    </p:spTree>
    <p:extLst>
      <p:ext uri="{BB962C8B-B14F-4D97-AF65-F5344CB8AC3E}">
        <p14:creationId xmlns:p14="http://schemas.microsoft.com/office/powerpoint/2010/main" val="23688616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Autofit/>
          </a:bodyPr>
          <a:lstStyle/>
          <a:p>
            <a:pPr marL="0" indent="0">
              <a:buNone/>
            </a:pPr>
            <a:r>
              <a:rPr lang="en-US" sz="1600" dirty="0"/>
              <a:t>You are asked to see a 3½-week-old girl because of jaundice. The infant was the 3,200-g product of a full-term, uncomplicated pregnancy and delivery. She has been exclusively breastfed since birth, and “mild” jaundice was noted at the time of hospital discharge. The mother states that the infant has been feeding well but is concerned that her daughter’s “eyes are still yellow.” Physical examination demonstrates a vigorous infant whose weight is 3,520 g. Her skin appears jaundiced and the </a:t>
            </a:r>
            <a:r>
              <a:rPr lang="en-US" sz="1600" dirty="0" err="1"/>
              <a:t>sclerae</a:t>
            </a:r>
            <a:r>
              <a:rPr lang="en-US" sz="1600" dirty="0"/>
              <a:t> are icteric. Physical examination findings are normal except for a smooth liver edge palpated 1 cm below the right costal margin, with a total </a:t>
            </a:r>
            <a:r>
              <a:rPr lang="en-US" sz="1600" dirty="0" err="1"/>
              <a:t>percussible</a:t>
            </a:r>
            <a:r>
              <a:rPr lang="en-US" sz="1600" dirty="0"/>
              <a:t> span of 4 cm. Laboratory tests demonstrate the following</a:t>
            </a:r>
            <a:r>
              <a:rPr lang="en-US" sz="1600" dirty="0" smtClean="0"/>
              <a:t>:</a:t>
            </a:r>
          </a:p>
          <a:p>
            <a:pPr marL="0" indent="0">
              <a:buNone/>
            </a:pPr>
            <a:endParaRPr lang="en-US" sz="1600" dirty="0"/>
          </a:p>
          <a:p>
            <a:pPr marL="0" indent="0">
              <a:buNone/>
            </a:pPr>
            <a:r>
              <a:rPr lang="hr-HR" sz="1600" dirty="0"/>
              <a:t>Hemoglobin, 13.5 g/dL (135 g/L)</a:t>
            </a:r>
          </a:p>
          <a:p>
            <a:pPr marL="0" indent="0">
              <a:buNone/>
            </a:pPr>
            <a:r>
              <a:rPr lang="en-US" sz="1600" dirty="0"/>
              <a:t>White blood cells, 9,500/µL (9.5 × 10</a:t>
            </a:r>
            <a:r>
              <a:rPr lang="en-US" sz="1600" baseline="30000" dirty="0"/>
              <a:t>9</a:t>
            </a:r>
            <a:r>
              <a:rPr lang="en-US" sz="1600" dirty="0"/>
              <a:t>/L)</a:t>
            </a:r>
          </a:p>
          <a:p>
            <a:pPr marL="0" indent="0">
              <a:buNone/>
            </a:pPr>
            <a:r>
              <a:rPr lang="en-US" sz="1600" dirty="0"/>
              <a:t>Total bilirubin, 9.0 g/</a:t>
            </a:r>
            <a:r>
              <a:rPr lang="en-US" sz="1600" dirty="0" err="1"/>
              <a:t>dL</a:t>
            </a:r>
            <a:r>
              <a:rPr lang="en-US" sz="1600" dirty="0"/>
              <a:t> (153.9 µ</a:t>
            </a:r>
            <a:r>
              <a:rPr lang="en-US" sz="1600" dirty="0" err="1"/>
              <a:t>mol</a:t>
            </a:r>
            <a:r>
              <a:rPr lang="en-US" sz="1600" dirty="0"/>
              <a:t>/L)</a:t>
            </a:r>
          </a:p>
          <a:p>
            <a:pPr marL="0" indent="0">
              <a:buNone/>
            </a:pPr>
            <a:r>
              <a:rPr lang="en-US" sz="1600" dirty="0"/>
              <a:t>Direct bilirubin, 4.2 mg/</a:t>
            </a:r>
            <a:r>
              <a:rPr lang="en-US" sz="1600" dirty="0" err="1"/>
              <a:t>dL</a:t>
            </a:r>
            <a:r>
              <a:rPr lang="en-US" sz="1600" dirty="0"/>
              <a:t> (71.8 µ</a:t>
            </a:r>
            <a:r>
              <a:rPr lang="en-US" sz="1600" dirty="0" err="1"/>
              <a:t>mol</a:t>
            </a:r>
            <a:r>
              <a:rPr lang="en-US" sz="1600" dirty="0"/>
              <a:t>/L)</a:t>
            </a:r>
          </a:p>
          <a:p>
            <a:pPr marL="0" indent="0">
              <a:buNone/>
            </a:pPr>
            <a:r>
              <a:rPr lang="en-US" sz="1600" dirty="0"/>
              <a:t>Reticulocyte count, 1%</a:t>
            </a:r>
          </a:p>
          <a:p>
            <a:pPr marL="0" indent="0">
              <a:buNone/>
            </a:pPr>
            <a:r>
              <a:rPr lang="en-US" sz="1600" dirty="0"/>
              <a:t>Aspartate aminotransferase, 85 U/L; reference range, &lt;40 U/L</a:t>
            </a:r>
          </a:p>
          <a:p>
            <a:pPr marL="0" indent="0">
              <a:buNone/>
            </a:pPr>
            <a:r>
              <a:rPr lang="en-US" sz="1600" dirty="0"/>
              <a:t>Alanine aminotransferase 125 U/L; reference range, &lt;30 U/L</a:t>
            </a:r>
          </a:p>
          <a:p>
            <a:pPr marL="0" indent="0">
              <a:buNone/>
            </a:pPr>
            <a:endParaRPr lang="en-US" sz="1600" dirty="0" smtClean="0"/>
          </a:p>
        </p:txBody>
      </p:sp>
    </p:spTree>
    <p:extLst>
      <p:ext uri="{BB962C8B-B14F-4D97-AF65-F5344CB8AC3E}">
        <p14:creationId xmlns:p14="http://schemas.microsoft.com/office/powerpoint/2010/main" val="41481161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Of the following, the MOST appropriate next test to order is</a:t>
            </a:r>
          </a:p>
          <a:p>
            <a:pPr marL="0" indent="0">
              <a:buNone/>
            </a:pPr>
            <a:endParaRPr lang="en-US" sz="1600" dirty="0"/>
          </a:p>
          <a:p>
            <a:pPr marL="0" indent="0">
              <a:buNone/>
            </a:pPr>
            <a:r>
              <a:rPr lang="en-US" sz="1600" dirty="0"/>
              <a:t>	</a:t>
            </a:r>
            <a:r>
              <a:rPr lang="en-US" sz="1600" b="1" dirty="0"/>
              <a:t>A.	</a:t>
            </a:r>
            <a:r>
              <a:rPr lang="en-US" sz="1600" dirty="0"/>
              <a:t>abdominal ultrasonography	</a:t>
            </a:r>
          </a:p>
          <a:p>
            <a:pPr marL="0" indent="0">
              <a:buNone/>
            </a:pPr>
            <a:r>
              <a:rPr lang="en-US" sz="1600" dirty="0"/>
              <a:t>	</a:t>
            </a:r>
            <a:r>
              <a:rPr lang="en-US" sz="1600" b="1" dirty="0"/>
              <a:t>B.	</a:t>
            </a:r>
            <a:r>
              <a:rPr lang="en-US" sz="1600" dirty="0" err="1"/>
              <a:t>hepatobiliary</a:t>
            </a:r>
            <a:r>
              <a:rPr lang="en-US" sz="1600" dirty="0"/>
              <a:t> </a:t>
            </a:r>
            <a:r>
              <a:rPr lang="en-US" sz="1600" dirty="0" err="1"/>
              <a:t>scintigraphy</a:t>
            </a:r>
            <a:r>
              <a:rPr lang="en-US" sz="1600" dirty="0"/>
              <a:t>	</a:t>
            </a:r>
          </a:p>
          <a:p>
            <a:pPr marL="0" indent="0">
              <a:buNone/>
            </a:pPr>
            <a:r>
              <a:rPr lang="en-US" sz="1600" dirty="0"/>
              <a:t>	</a:t>
            </a:r>
            <a:r>
              <a:rPr lang="en-US" sz="1600" b="1" dirty="0"/>
              <a:t>C.	</a:t>
            </a:r>
            <a:r>
              <a:rPr lang="en-US" sz="1600" dirty="0"/>
              <a:t>percutaneous liver biopsy	</a:t>
            </a:r>
          </a:p>
          <a:p>
            <a:pPr marL="0" indent="0">
              <a:buNone/>
            </a:pPr>
            <a:r>
              <a:rPr lang="en-US" sz="1600" dirty="0"/>
              <a:t>	</a:t>
            </a:r>
            <a:r>
              <a:rPr lang="en-US" sz="1600" b="1" dirty="0"/>
              <a:t>D.	</a:t>
            </a:r>
            <a:r>
              <a:rPr lang="en-US" sz="1600" dirty="0"/>
              <a:t>serum α</a:t>
            </a:r>
            <a:r>
              <a:rPr lang="en-US" sz="1600" baseline="-25000" dirty="0"/>
              <a:t>1</a:t>
            </a:r>
            <a:r>
              <a:rPr lang="en-US" sz="1600" dirty="0"/>
              <a:t>-antitrypsin	</a:t>
            </a:r>
          </a:p>
          <a:p>
            <a:pPr marL="0" indent="0">
              <a:buNone/>
            </a:pPr>
            <a:r>
              <a:rPr lang="en-US" sz="1600" dirty="0"/>
              <a:t>	</a:t>
            </a:r>
            <a:r>
              <a:rPr lang="en-US" sz="1600" b="1" dirty="0"/>
              <a:t>E.	</a:t>
            </a:r>
            <a:r>
              <a:rPr lang="en-US" sz="1600" dirty="0"/>
              <a:t>serum </a:t>
            </a:r>
            <a:r>
              <a:rPr lang="en-US" sz="1600" dirty="0" err="1"/>
              <a:t>immunoreactive</a:t>
            </a:r>
            <a:r>
              <a:rPr lang="en-US" sz="1600" dirty="0"/>
              <a:t> </a:t>
            </a:r>
            <a:r>
              <a:rPr lang="en-US" sz="1600" dirty="0" err="1"/>
              <a:t>trypsinogen</a:t>
            </a:r>
            <a:r>
              <a:rPr lang="en-US" sz="1600" dirty="0"/>
              <a:t>	</a:t>
            </a:r>
          </a:p>
          <a:p>
            <a:pPr marL="0" indent="0">
              <a:buNone/>
            </a:pPr>
            <a:endParaRPr lang="en-US" sz="1600" dirty="0"/>
          </a:p>
        </p:txBody>
      </p:sp>
    </p:spTree>
    <p:extLst>
      <p:ext uri="{BB962C8B-B14F-4D97-AF65-F5344CB8AC3E}">
        <p14:creationId xmlns:p14="http://schemas.microsoft.com/office/powerpoint/2010/main" val="11254643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Cholestasis</a:t>
            </a:r>
            <a:endParaRPr lang="en-US" dirty="0"/>
          </a:p>
        </p:txBody>
      </p:sp>
      <p:sp>
        <p:nvSpPr>
          <p:cNvPr id="3" name="Content Placeholder 2"/>
          <p:cNvSpPr>
            <a:spLocks noGrp="1"/>
          </p:cNvSpPr>
          <p:nvPr>
            <p:ph idx="1"/>
          </p:nvPr>
        </p:nvSpPr>
        <p:spPr/>
        <p:txBody>
          <a:bodyPr>
            <a:noAutofit/>
          </a:bodyPr>
          <a:lstStyle/>
          <a:p>
            <a:r>
              <a:rPr lang="en-US" sz="1600" dirty="0"/>
              <a:t>In the newborn, the presence of jaundice beyond the first 2 weeks of life, regardless of the method of </a:t>
            </a:r>
            <a:r>
              <a:rPr lang="en-US" sz="1600" dirty="0" smtClean="0"/>
              <a:t>feeding, </a:t>
            </a:r>
            <a:r>
              <a:rPr lang="en-US" sz="1600" dirty="0"/>
              <a:t>should prompt investigation. The infant described </a:t>
            </a:r>
            <a:r>
              <a:rPr lang="en-US" sz="1600" dirty="0" smtClean="0"/>
              <a:t>has </a:t>
            </a:r>
            <a:r>
              <a:rPr lang="en-US" sz="1600" dirty="0"/>
              <a:t>direct </a:t>
            </a:r>
            <a:r>
              <a:rPr lang="en-US" sz="1600" dirty="0" err="1" smtClean="0"/>
              <a:t>hyperbilirubinemia</a:t>
            </a:r>
            <a:r>
              <a:rPr lang="en-US" sz="1600" dirty="0" smtClean="0"/>
              <a:t> (see definition on slide 12). </a:t>
            </a:r>
          </a:p>
          <a:p>
            <a:endParaRPr lang="en-US" sz="1600" dirty="0"/>
          </a:p>
          <a:p>
            <a:r>
              <a:rPr lang="en-US" sz="1600" dirty="0" smtClean="0"/>
              <a:t>Direct </a:t>
            </a:r>
            <a:r>
              <a:rPr lang="en-US" sz="1600" dirty="0" err="1"/>
              <a:t>hyperbilirubinemia</a:t>
            </a:r>
            <a:r>
              <a:rPr lang="en-US" sz="1600" dirty="0"/>
              <a:t> is a sign of either obstructive or functional cholestasis </a:t>
            </a:r>
            <a:r>
              <a:rPr lang="en-US" sz="1600" dirty="0" smtClean="0"/>
              <a:t>and ALWAYS requires </a:t>
            </a:r>
            <a:r>
              <a:rPr lang="en-US" sz="1600" dirty="0"/>
              <a:t>additional evaluation. The initial step in this evaluation should be to image the biliary tract by means of an abdominal ultrasound examination. This study is usually diagnostic for </a:t>
            </a:r>
            <a:r>
              <a:rPr lang="en-US" sz="1600" dirty="0" err="1"/>
              <a:t>choledochal</a:t>
            </a:r>
            <a:r>
              <a:rPr lang="en-US" sz="1600" dirty="0"/>
              <a:t> cyst and, in many cases, may suggest a diagnosis of </a:t>
            </a:r>
            <a:r>
              <a:rPr lang="en-US" sz="1600" dirty="0" err="1"/>
              <a:t>extrahepatic</a:t>
            </a:r>
            <a:r>
              <a:rPr lang="en-US" sz="1600" dirty="0"/>
              <a:t> biliary </a:t>
            </a:r>
            <a:r>
              <a:rPr lang="en-US" sz="1600" dirty="0" smtClean="0"/>
              <a:t>atresia.</a:t>
            </a:r>
            <a:endParaRPr lang="en-US" sz="1600" b="1" dirty="0" smtClean="0">
              <a:hlinkClick r:id="rId4"/>
            </a:endParaRPr>
          </a:p>
          <a:p>
            <a:endParaRPr lang="en-US" sz="1600" b="1" dirty="0">
              <a:hlinkClick r:id="rId4"/>
            </a:endParaRPr>
          </a:p>
          <a:p>
            <a:r>
              <a:rPr lang="en-US" sz="1600" dirty="0"/>
              <a:t>Cholestasis is typically a presenting feature of neonatal liver disease because of the immaturity of the </a:t>
            </a:r>
            <a:r>
              <a:rPr lang="en-US" sz="1600" dirty="0" err="1"/>
              <a:t>hepatobiliary</a:t>
            </a:r>
            <a:r>
              <a:rPr lang="en-US" sz="1600" dirty="0"/>
              <a:t> excretory </a:t>
            </a:r>
            <a:r>
              <a:rPr lang="en-US" sz="1600" dirty="0" smtClean="0"/>
              <a:t>system. It may result </a:t>
            </a:r>
            <a:r>
              <a:rPr lang="en-US" sz="1600" dirty="0"/>
              <a:t>from perinatal infection, as a sign of genetic and metabolic disorders, and from biliary structural </a:t>
            </a:r>
            <a:r>
              <a:rPr lang="en-US" sz="1600" dirty="0" smtClean="0"/>
              <a:t>abnormalities.</a:t>
            </a:r>
          </a:p>
          <a:p>
            <a:pPr marL="0" indent="0">
              <a:buNone/>
            </a:pPr>
            <a:endParaRPr lang="en-US" sz="1600" b="1" dirty="0"/>
          </a:p>
        </p:txBody>
      </p:sp>
    </p:spTree>
    <p:extLst>
      <p:ext uri="{BB962C8B-B14F-4D97-AF65-F5344CB8AC3E}">
        <p14:creationId xmlns:p14="http://schemas.microsoft.com/office/powerpoint/2010/main" val="32439412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marL="0" indent="0">
              <a:buNone/>
            </a:pPr>
            <a:r>
              <a:rPr lang="en-US" sz="1600" dirty="0"/>
              <a:t>A 2,000-g, 34-week-gestation female newborn was admitted to the neonatal intensive care unit at 3 days of age because of jaundice, lethargy, and vomiting. The pregnancy was complicated by illicit drug abuse and poor prenatal care. Delivery was by cesarean birth secondary to maternal preeclampsia, and the Apgar scores were 6 and 7 at one and five minutes, respectively. She initially fed well with cow milk–based formula but was noted to develop jaundice at 24 hours after birth; the baby became increasingly difficult to feed, with multiple episodes of postprandial emesis. Because of these symptoms, a sepsis workup was performed and the baby was started on intravenous antibiotics.</a:t>
            </a:r>
          </a:p>
          <a:p>
            <a:pPr marL="0" indent="0">
              <a:buNone/>
            </a:pPr>
            <a:r>
              <a:rPr lang="en-US" sz="1600" dirty="0"/>
              <a:t>Physical examination demonstrates a lethargic, jaundiced infant. She has a temperature of 37.0°C, pulse rate of 130 beats/min, respiratory rate of 20 breaths/min, blood pressure of 88/56 mm Hg, and oxygen saturation of 97% on room air. The liver is palpated 5 cm below the right costal margin. The remainder of the examination findings are normal. Laboratory studies are obtained and include the following results</a:t>
            </a:r>
            <a:r>
              <a:rPr lang="en-US" sz="1600" dirty="0" smtClean="0"/>
              <a:t>:</a:t>
            </a:r>
          </a:p>
          <a:p>
            <a:pPr marL="0" indent="0">
              <a:buNone/>
            </a:pPr>
            <a:endParaRPr lang="en-US" sz="1600" dirty="0"/>
          </a:p>
          <a:p>
            <a:pPr marL="0" indent="0">
              <a:buNone/>
            </a:pPr>
            <a:r>
              <a:rPr lang="en-US" sz="1600" dirty="0"/>
              <a:t>Total bilirubin, 15 mg/</a:t>
            </a:r>
            <a:r>
              <a:rPr lang="en-US" sz="1600" dirty="0" err="1"/>
              <a:t>dL</a:t>
            </a:r>
            <a:r>
              <a:rPr lang="en-US" sz="1600" dirty="0"/>
              <a:t> </a:t>
            </a:r>
            <a:r>
              <a:rPr lang="en-US" sz="1600" dirty="0" smtClean="0"/>
              <a:t>		Direct </a:t>
            </a:r>
            <a:r>
              <a:rPr lang="en-US" sz="1600" dirty="0"/>
              <a:t>bilirubin,  5.5 mg/</a:t>
            </a:r>
            <a:r>
              <a:rPr lang="en-US" sz="1600" dirty="0" err="1" smtClean="0"/>
              <a:t>dL</a:t>
            </a:r>
            <a:endParaRPr lang="en-US" sz="1600" dirty="0"/>
          </a:p>
          <a:p>
            <a:pPr marL="0" indent="0">
              <a:buNone/>
            </a:pPr>
            <a:r>
              <a:rPr lang="en-US" sz="1600" dirty="0"/>
              <a:t>Alanine aminotransferase, 205 U/</a:t>
            </a:r>
            <a:r>
              <a:rPr lang="en-US" sz="1600" dirty="0" smtClean="0"/>
              <a:t>L	Aspartate </a:t>
            </a:r>
            <a:r>
              <a:rPr lang="en-US" sz="1600" dirty="0"/>
              <a:t>aminotransferase, 170 U/L</a:t>
            </a:r>
          </a:p>
          <a:p>
            <a:pPr marL="0" indent="0">
              <a:buNone/>
            </a:pPr>
            <a:r>
              <a:rPr lang="en-US" sz="1600" dirty="0" err="1"/>
              <a:t>Prothrombin</a:t>
            </a:r>
            <a:r>
              <a:rPr lang="en-US" sz="1600" dirty="0"/>
              <a:t> time, 21 </a:t>
            </a:r>
            <a:r>
              <a:rPr lang="en-US" sz="1600" dirty="0" smtClean="0"/>
              <a:t>s		Partial </a:t>
            </a:r>
            <a:r>
              <a:rPr lang="en-US" sz="1600" dirty="0" err="1"/>
              <a:t>thromboplastin</a:t>
            </a:r>
            <a:r>
              <a:rPr lang="en-US" sz="1600" dirty="0"/>
              <a:t> time, 39 s </a:t>
            </a:r>
          </a:p>
          <a:p>
            <a:pPr marL="0" indent="0">
              <a:buNone/>
            </a:pPr>
            <a:r>
              <a:rPr lang="en-US" sz="1600" dirty="0"/>
              <a:t>International normalized ratio, </a:t>
            </a:r>
            <a:r>
              <a:rPr lang="en-US" sz="1600" dirty="0" smtClean="0"/>
              <a:t>1.95	Urine </a:t>
            </a:r>
            <a:r>
              <a:rPr lang="en-US" sz="1600" dirty="0"/>
              <a:t>test strip, positive for reducing </a:t>
            </a:r>
            <a:r>
              <a:rPr lang="en-US" sz="1600" dirty="0" smtClean="0"/>
              <a:t>substances</a:t>
            </a:r>
            <a:endParaRPr lang="en-US" sz="1600" dirty="0"/>
          </a:p>
        </p:txBody>
      </p:sp>
    </p:spTree>
    <p:extLst>
      <p:ext uri="{BB962C8B-B14F-4D97-AF65-F5344CB8AC3E}">
        <p14:creationId xmlns:p14="http://schemas.microsoft.com/office/powerpoint/2010/main" val="5973612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a:rPr>
              <a:t>Objectives</a:t>
            </a:r>
            <a:endParaRPr lang="en-US" dirty="0">
              <a:latin typeface="+mn-lt"/>
              <a:cs typeface="Times New Roman"/>
            </a:endParaRPr>
          </a:p>
        </p:txBody>
      </p:sp>
      <p:sp>
        <p:nvSpPr>
          <p:cNvPr id="3" name="Content Placeholder 2"/>
          <p:cNvSpPr>
            <a:spLocks noGrp="1"/>
          </p:cNvSpPr>
          <p:nvPr>
            <p:ph idx="1"/>
          </p:nvPr>
        </p:nvSpPr>
        <p:spPr>
          <a:xfrm>
            <a:off x="457200" y="1600201"/>
            <a:ext cx="8229600" cy="4038600"/>
          </a:xfrm>
        </p:spPr>
        <p:txBody>
          <a:bodyPr>
            <a:noAutofit/>
          </a:bodyPr>
          <a:lstStyle/>
          <a:p>
            <a:r>
              <a:rPr lang="en-US" sz="2000" dirty="0" smtClean="0">
                <a:cs typeface="Times New Roman"/>
              </a:rPr>
              <a:t>Recognize the common findings in newborns with </a:t>
            </a:r>
            <a:r>
              <a:rPr lang="en-US" sz="2000" dirty="0" err="1" smtClean="0">
                <a:cs typeface="Times New Roman"/>
              </a:rPr>
              <a:t>hyperbilirubinemia</a:t>
            </a:r>
            <a:r>
              <a:rPr lang="en-US" sz="2000" dirty="0" smtClean="0">
                <a:cs typeface="Times New Roman"/>
              </a:rPr>
              <a:t>. </a:t>
            </a:r>
            <a:endParaRPr lang="en-US" sz="2000" dirty="0">
              <a:cs typeface="Times New Roman"/>
            </a:endParaRPr>
          </a:p>
          <a:p>
            <a:endParaRPr lang="en-US" sz="2000" dirty="0">
              <a:cs typeface="Times New Roman"/>
            </a:endParaRPr>
          </a:p>
          <a:p>
            <a:r>
              <a:rPr lang="en-US" sz="2000" dirty="0" smtClean="0">
                <a:cs typeface="Times New Roman"/>
              </a:rPr>
              <a:t>Describe bilirubin metabolism</a:t>
            </a:r>
          </a:p>
          <a:p>
            <a:endParaRPr lang="en-US" sz="2000" dirty="0" smtClean="0">
              <a:cs typeface="Times New Roman"/>
            </a:endParaRPr>
          </a:p>
          <a:p>
            <a:r>
              <a:rPr lang="en-US" sz="2000" dirty="0" smtClean="0">
                <a:cs typeface="Times New Roman"/>
              </a:rPr>
              <a:t>Distinguish between direct and indirect </a:t>
            </a:r>
            <a:r>
              <a:rPr lang="en-US" sz="2000" dirty="0" err="1" smtClean="0">
                <a:cs typeface="Times New Roman"/>
              </a:rPr>
              <a:t>hyperbilirubinemia</a:t>
            </a:r>
            <a:endParaRPr lang="en-US" sz="2000" dirty="0" smtClean="0">
              <a:cs typeface="Times New Roman"/>
            </a:endParaRPr>
          </a:p>
          <a:p>
            <a:endParaRPr lang="en-US" sz="2000" dirty="0">
              <a:cs typeface="Times New Roman"/>
            </a:endParaRPr>
          </a:p>
          <a:p>
            <a:r>
              <a:rPr lang="en-US" sz="2000" dirty="0" smtClean="0">
                <a:cs typeface="Times New Roman"/>
              </a:rPr>
              <a:t>Develop differential diagnoses for each type</a:t>
            </a:r>
          </a:p>
          <a:p>
            <a:endParaRPr lang="en-US" sz="2000" dirty="0" smtClean="0">
              <a:cs typeface="Times New Roman"/>
            </a:endParaRPr>
          </a:p>
          <a:p>
            <a:r>
              <a:rPr lang="en-US" sz="2000" dirty="0" smtClean="0">
                <a:cs typeface="Times New Roman"/>
              </a:rPr>
              <a:t>Understand the clinical significance of </a:t>
            </a:r>
            <a:r>
              <a:rPr lang="en-US" sz="2000" dirty="0" err="1" smtClean="0">
                <a:cs typeface="Times New Roman"/>
              </a:rPr>
              <a:t>hyperbilirubinemia</a:t>
            </a:r>
            <a:endParaRPr lang="en-US" sz="2000" dirty="0" smtClean="0">
              <a:cs typeface="Times New Roman"/>
            </a:endParaRPr>
          </a:p>
          <a:p>
            <a:endParaRPr lang="en-US" sz="2000" dirty="0">
              <a:cs typeface="Times New Roman"/>
            </a:endParaRPr>
          </a:p>
          <a:p>
            <a:r>
              <a:rPr lang="en-US" sz="2000" dirty="0" smtClean="0">
                <a:cs typeface="Times New Roman"/>
              </a:rPr>
              <a:t>Understand the management options</a:t>
            </a:r>
          </a:p>
          <a:p>
            <a:endParaRPr lang="en-US" sz="2000" dirty="0">
              <a:cs typeface="Times New Roman"/>
            </a:endParaRPr>
          </a:p>
        </p:txBody>
      </p:sp>
    </p:spTree>
    <p:extLst>
      <p:ext uri="{BB962C8B-B14F-4D97-AF65-F5344CB8AC3E}">
        <p14:creationId xmlns:p14="http://schemas.microsoft.com/office/powerpoint/2010/main" val="90766343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Of the following, the MOST appropriate next diagnostic test is</a:t>
            </a:r>
          </a:p>
          <a:p>
            <a:pPr marL="0" indent="0">
              <a:buNone/>
            </a:pPr>
            <a:endParaRPr lang="en-US" sz="1600" dirty="0"/>
          </a:p>
          <a:p>
            <a:pPr marL="0" indent="0">
              <a:buNone/>
            </a:pPr>
            <a:r>
              <a:rPr lang="en-US" sz="1600" b="1" dirty="0" smtClean="0"/>
              <a:t>A.	</a:t>
            </a:r>
            <a:r>
              <a:rPr lang="en-US" sz="1600" dirty="0" smtClean="0"/>
              <a:t>cell </a:t>
            </a:r>
            <a:r>
              <a:rPr lang="en-US" sz="1600" dirty="0"/>
              <a:t>culture for cytomegalovirus from urine	</a:t>
            </a:r>
          </a:p>
          <a:p>
            <a:pPr marL="0" indent="0">
              <a:buNone/>
            </a:pPr>
            <a:r>
              <a:rPr lang="en-US" sz="1600" b="1" dirty="0" smtClean="0"/>
              <a:t>B.	</a:t>
            </a:r>
            <a:r>
              <a:rPr lang="en-US" sz="1600" dirty="0" smtClean="0"/>
              <a:t>erythrocyte </a:t>
            </a:r>
            <a:r>
              <a:rPr lang="en-US" sz="1600" dirty="0"/>
              <a:t>galactose-1-phosphate </a:t>
            </a:r>
            <a:r>
              <a:rPr lang="en-US" sz="1600" dirty="0" err="1"/>
              <a:t>uridyltransferase</a:t>
            </a:r>
            <a:r>
              <a:rPr lang="en-US" sz="1600" dirty="0"/>
              <a:t>	</a:t>
            </a:r>
          </a:p>
          <a:p>
            <a:pPr marL="0" indent="0">
              <a:buNone/>
            </a:pPr>
            <a:r>
              <a:rPr lang="en-US" sz="1600" b="1" dirty="0" smtClean="0"/>
              <a:t>C.	</a:t>
            </a:r>
            <a:r>
              <a:rPr lang="en-US" sz="1600" dirty="0" smtClean="0"/>
              <a:t>polymerase </a:t>
            </a:r>
            <a:r>
              <a:rPr lang="en-US" sz="1600" dirty="0"/>
              <a:t>chain reaction for herpes simplex virus in cerebrospinal fluid	</a:t>
            </a:r>
          </a:p>
          <a:p>
            <a:pPr marL="0" indent="0">
              <a:buNone/>
            </a:pPr>
            <a:r>
              <a:rPr lang="en-US" sz="1600" b="1" dirty="0" smtClean="0"/>
              <a:t>D.	</a:t>
            </a:r>
            <a:r>
              <a:rPr lang="en-US" sz="1600" dirty="0" smtClean="0"/>
              <a:t>serum </a:t>
            </a:r>
            <a:r>
              <a:rPr lang="en-US" sz="1600" dirty="0"/>
              <a:t>a-1 antitrypsin measurement with protease inhibitor typing	</a:t>
            </a:r>
          </a:p>
          <a:p>
            <a:pPr marL="0" indent="0">
              <a:buNone/>
            </a:pPr>
            <a:r>
              <a:rPr lang="en-US" sz="1600" b="1" dirty="0" smtClean="0"/>
              <a:t>E</a:t>
            </a:r>
            <a:r>
              <a:rPr lang="en-US" sz="1600" b="1" dirty="0"/>
              <a:t>.	</a:t>
            </a:r>
            <a:r>
              <a:rPr lang="en-US" sz="1600" dirty="0"/>
              <a:t>urine </a:t>
            </a:r>
            <a:r>
              <a:rPr lang="en-US" sz="1600" dirty="0" err="1"/>
              <a:t>succinylacetone</a:t>
            </a:r>
            <a:r>
              <a:rPr lang="en-US" sz="1600" dirty="0"/>
              <a:t>	</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355366277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Galactosemia</a:t>
            </a:r>
            <a:r>
              <a:rPr lang="en-US" dirty="0" smtClean="0"/>
              <a:t> and </a:t>
            </a:r>
            <a:r>
              <a:rPr lang="en-US" dirty="0" err="1" smtClean="0"/>
              <a:t>Hyperbilirubinemia</a:t>
            </a:r>
            <a:endParaRPr lang="en-US" dirty="0"/>
          </a:p>
        </p:txBody>
      </p:sp>
      <p:sp>
        <p:nvSpPr>
          <p:cNvPr id="3" name="Content Placeholder 2"/>
          <p:cNvSpPr>
            <a:spLocks noGrp="1"/>
          </p:cNvSpPr>
          <p:nvPr>
            <p:ph idx="1"/>
          </p:nvPr>
        </p:nvSpPr>
        <p:spPr/>
        <p:txBody>
          <a:bodyPr>
            <a:noAutofit/>
          </a:bodyPr>
          <a:lstStyle/>
          <a:p>
            <a:r>
              <a:rPr lang="en-US" sz="1600" dirty="0" smtClean="0"/>
              <a:t>When </a:t>
            </a:r>
            <a:r>
              <a:rPr lang="en-US" sz="1600" dirty="0"/>
              <a:t>direct </a:t>
            </a:r>
            <a:r>
              <a:rPr lang="en-US" sz="1600" dirty="0" err="1"/>
              <a:t>hyperbilirubinemia</a:t>
            </a:r>
            <a:r>
              <a:rPr lang="en-US" sz="1600" dirty="0"/>
              <a:t> is diagnosed within the first few days after birth, particularly in association with other clinical symptoms, infectious and metabolic disorders must be considered. Thus, sepsis workup is an important first step in this neonate. </a:t>
            </a:r>
            <a:endParaRPr lang="en-US" sz="1600" dirty="0" smtClean="0"/>
          </a:p>
          <a:p>
            <a:endParaRPr lang="en-US" sz="1600" dirty="0"/>
          </a:p>
          <a:p>
            <a:r>
              <a:rPr lang="en-US" sz="1600" dirty="0" smtClean="0"/>
              <a:t>Hepatic </a:t>
            </a:r>
            <a:r>
              <a:rPr lang="en-US" sz="1600" dirty="0"/>
              <a:t>dysfunction </a:t>
            </a:r>
            <a:r>
              <a:rPr lang="en-US" sz="1600" dirty="0" smtClean="0"/>
              <a:t>with </a:t>
            </a:r>
            <a:r>
              <a:rPr lang="en-US" sz="1600" dirty="0"/>
              <a:t>hepatomegaly and cholestasis during the first few days after birth (</a:t>
            </a:r>
            <a:r>
              <a:rPr lang="en-US" sz="1600" dirty="0" smtClean="0"/>
              <a:t>particularly </a:t>
            </a:r>
            <a:r>
              <a:rPr lang="en-US" sz="1600" dirty="0"/>
              <a:t>within the first 24 hours after commencing feeding) suggest an inborn metabolic error. </a:t>
            </a:r>
            <a:endParaRPr lang="en-US" sz="1600" dirty="0" smtClean="0"/>
          </a:p>
          <a:p>
            <a:endParaRPr lang="en-US" sz="1600" dirty="0" smtClean="0"/>
          </a:p>
          <a:p>
            <a:r>
              <a:rPr lang="en-US" sz="1600" dirty="0" smtClean="0"/>
              <a:t>The </a:t>
            </a:r>
            <a:r>
              <a:rPr lang="en-US" sz="1600" dirty="0"/>
              <a:t>associated finding of positive reducing substances in the urine indicate a carbohydrate metabolic disorder, the most prevalent being </a:t>
            </a:r>
            <a:r>
              <a:rPr lang="en-US" sz="1600" b="1" dirty="0" err="1"/>
              <a:t>galactosemia</a:t>
            </a:r>
            <a:r>
              <a:rPr lang="en-US" sz="1600" dirty="0"/>
              <a:t>. An erythrocyte cell galactose-1-phosphate </a:t>
            </a:r>
            <a:r>
              <a:rPr lang="en-US" sz="1600" dirty="0" err="1"/>
              <a:t>uridyltransferase</a:t>
            </a:r>
            <a:r>
              <a:rPr lang="en-US" sz="1600" dirty="0"/>
              <a:t> level will confirm the diagnosis</a:t>
            </a:r>
            <a:r>
              <a:rPr lang="en-US" sz="1600" dirty="0" smtClean="0"/>
              <a:t>.</a:t>
            </a:r>
          </a:p>
          <a:p>
            <a:endParaRPr lang="en-US" sz="1600" dirty="0"/>
          </a:p>
          <a:p>
            <a:r>
              <a:rPr lang="en-US" sz="1600" dirty="0"/>
              <a:t>Once the newborn screening finds abnormalities pointing to this disorder, immediate changes should be made to the neonate’s diet until the diagnosis is confirmed to avoid potentially serious consequences. </a:t>
            </a:r>
            <a:endParaRPr lang="en-US" sz="1600" dirty="0" smtClean="0"/>
          </a:p>
        </p:txBody>
      </p:sp>
    </p:spTree>
    <p:extLst>
      <p:ext uri="{BB962C8B-B14F-4D97-AF65-F5344CB8AC3E}">
        <p14:creationId xmlns:p14="http://schemas.microsoft.com/office/powerpoint/2010/main" val="14157523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a:t>A 5-day-old term newborn is brought to the emergency department for the evaluation of jerking motions of his arms and legs. The newborn was delivered vaginally weighing 3,500 g and discharged to home 36 hours after delivery. He has been exclusively breastfed, with an increasingly poor suck, irritability, and decreased activity noted by the mother over the past 24 hours. Upon admission to the emergency department, his weight is 3,150 g and his vital signs are normal. A physical examination reveals an inconsolable, hypotonic newborn with marked jaundice that involves his legs and the palms of his hands. You note a brief jerking of his right arm, followed by bicycling movements of his upper and lower extremities.</a:t>
            </a:r>
          </a:p>
          <a:p>
            <a:pPr marL="0" indent="0">
              <a:buNone/>
            </a:pPr>
            <a:r>
              <a:rPr lang="en-US" sz="1600" dirty="0"/>
              <a:t>Of the following, the MOST likely cause of the jerking is</a:t>
            </a:r>
          </a:p>
          <a:p>
            <a:pPr marL="0" indent="0">
              <a:buNone/>
            </a:pPr>
            <a:endParaRPr lang="en-US" sz="1600" dirty="0" smtClean="0"/>
          </a:p>
          <a:p>
            <a:pPr marL="0" indent="0">
              <a:buNone/>
            </a:pPr>
            <a:r>
              <a:rPr lang="en-US" sz="1600" b="1" dirty="0" smtClean="0"/>
              <a:t>A.	</a:t>
            </a:r>
            <a:r>
              <a:rPr lang="en-US" sz="1600" dirty="0" smtClean="0"/>
              <a:t>acute </a:t>
            </a:r>
            <a:r>
              <a:rPr lang="en-US" sz="1600" dirty="0"/>
              <a:t>bilirubin encephalopathy	</a:t>
            </a:r>
          </a:p>
          <a:p>
            <a:pPr marL="0" indent="0">
              <a:buNone/>
            </a:pPr>
            <a:r>
              <a:rPr lang="en-US" sz="1600" b="1" dirty="0" smtClean="0"/>
              <a:t>B.	</a:t>
            </a:r>
            <a:r>
              <a:rPr lang="en-US" sz="1600" dirty="0" smtClean="0"/>
              <a:t>benign </a:t>
            </a:r>
            <a:r>
              <a:rPr lang="en-US" sz="1600" dirty="0"/>
              <a:t>neonatal myoclonus	</a:t>
            </a:r>
          </a:p>
          <a:p>
            <a:pPr marL="0" indent="0">
              <a:buNone/>
            </a:pPr>
            <a:r>
              <a:rPr lang="en-US" sz="1600" b="1" dirty="0" smtClean="0"/>
              <a:t>C.	</a:t>
            </a:r>
            <a:r>
              <a:rPr lang="en-US" sz="1600" dirty="0" smtClean="0"/>
              <a:t>herpes </a:t>
            </a:r>
            <a:r>
              <a:rPr lang="en-US" sz="1600" dirty="0"/>
              <a:t>simplex encephalitis	</a:t>
            </a:r>
          </a:p>
          <a:p>
            <a:pPr marL="0" indent="0">
              <a:buNone/>
            </a:pPr>
            <a:r>
              <a:rPr lang="en-US" sz="1600" b="1" dirty="0" smtClean="0"/>
              <a:t>D.	</a:t>
            </a:r>
            <a:r>
              <a:rPr lang="en-US" sz="1600" dirty="0" err="1" smtClean="0"/>
              <a:t>hypocalcemia</a:t>
            </a:r>
            <a:r>
              <a:rPr lang="en-US" sz="1600" dirty="0"/>
              <a:t>	</a:t>
            </a:r>
          </a:p>
          <a:p>
            <a:pPr marL="0" indent="0">
              <a:buNone/>
            </a:pPr>
            <a:r>
              <a:rPr lang="en-US" sz="1600" b="1" dirty="0" smtClean="0"/>
              <a:t>E</a:t>
            </a:r>
            <a:r>
              <a:rPr lang="en-US" sz="1600" b="1" dirty="0"/>
              <a:t>.	</a:t>
            </a:r>
            <a:r>
              <a:rPr lang="en-US" sz="1600" dirty="0"/>
              <a:t>hypoglycemia	</a:t>
            </a:r>
          </a:p>
          <a:p>
            <a:pPr marL="0" indent="0">
              <a:buNone/>
            </a:pPr>
            <a:endParaRPr lang="en-US" sz="1600" dirty="0"/>
          </a:p>
        </p:txBody>
      </p:sp>
    </p:spTree>
    <p:extLst>
      <p:ext uri="{BB962C8B-B14F-4D97-AF65-F5344CB8AC3E}">
        <p14:creationId xmlns:p14="http://schemas.microsoft.com/office/powerpoint/2010/main" val="25222971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Acute Bilirubin Encephalopathy (ABE)</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1500" dirty="0" smtClean="0"/>
              <a:t>The </a:t>
            </a:r>
            <a:r>
              <a:rPr lang="en-US" sz="1500" dirty="0"/>
              <a:t>newborn has marked jaundice of his legs and his palms, which suggests his serum bilirubin level is greater than 15 mg</a:t>
            </a:r>
            <a:r>
              <a:rPr lang="en-US" sz="1500" dirty="0" smtClean="0"/>
              <a:t>/</a:t>
            </a:r>
            <a:r>
              <a:rPr lang="en-US" sz="1500" dirty="0" err="1" smtClean="0"/>
              <a:t>dL</a:t>
            </a:r>
            <a:r>
              <a:rPr lang="en-US" sz="1500" dirty="0" smtClean="0"/>
              <a:t>. </a:t>
            </a:r>
          </a:p>
          <a:p>
            <a:endParaRPr lang="en-US" sz="1500" dirty="0"/>
          </a:p>
          <a:p>
            <a:r>
              <a:rPr lang="en-US" sz="1500" dirty="0"/>
              <a:t>The clinical signs of ABE in the neonatal period represent a spectrum. The earliest findings are often subtle and nonspecific. Moderate ABE manifests with arching of the neck and trunk, increasing lethargy, decreased feeding, and irritability with a shrill cry. </a:t>
            </a:r>
            <a:endParaRPr lang="en-US" sz="1500" dirty="0" smtClean="0"/>
          </a:p>
          <a:p>
            <a:endParaRPr lang="en-US" sz="1500" dirty="0"/>
          </a:p>
          <a:p>
            <a:r>
              <a:rPr lang="en-US" sz="1500" dirty="0" smtClean="0"/>
              <a:t>Intervention </a:t>
            </a:r>
            <a:r>
              <a:rPr lang="en-US" sz="1500" dirty="0"/>
              <a:t>at these early phases may prevent the </a:t>
            </a:r>
            <a:r>
              <a:rPr lang="en-US" sz="1500" dirty="0" err="1"/>
              <a:t>sequelae</a:t>
            </a:r>
            <a:r>
              <a:rPr lang="en-US" sz="1500" dirty="0"/>
              <a:t> of kernicterus. </a:t>
            </a:r>
            <a:endParaRPr lang="en-US" sz="1500" dirty="0" smtClean="0"/>
          </a:p>
          <a:p>
            <a:endParaRPr lang="en-US" sz="1500" dirty="0" smtClean="0"/>
          </a:p>
          <a:p>
            <a:r>
              <a:rPr lang="en-US" sz="1500" dirty="0" smtClean="0"/>
              <a:t>Worsening </a:t>
            </a:r>
            <a:r>
              <a:rPr lang="en-US" sz="1500" dirty="0"/>
              <a:t>signs </a:t>
            </a:r>
            <a:r>
              <a:rPr lang="en-US" sz="1500" dirty="0" smtClean="0"/>
              <a:t>include </a:t>
            </a:r>
            <a:r>
              <a:rPr lang="en-US" sz="1500" dirty="0"/>
              <a:t>bicycling movements of the arms and legs, inconsolable crying, inability to eat, fever, seizures, and coma. Active intervention at this point is unlikely to affect the risk of the development of kernicterus</a:t>
            </a:r>
            <a:r>
              <a:rPr lang="en-US" sz="1500" dirty="0" smtClean="0"/>
              <a:t>.</a:t>
            </a:r>
          </a:p>
          <a:p>
            <a:endParaRPr lang="en-US" sz="1500" dirty="0"/>
          </a:p>
          <a:p>
            <a:r>
              <a:rPr lang="en-US" sz="1500" dirty="0" smtClean="0"/>
              <a:t>AAP guidelines recommend </a:t>
            </a:r>
            <a:r>
              <a:rPr lang="en-US" sz="1500" dirty="0"/>
              <a:t>that infants showing signs of moderate to severe ABE be given an immediate exchange transfusion, even if the total serum bilirubin is </a:t>
            </a:r>
            <a:r>
              <a:rPr lang="en-US" sz="1500" dirty="0" smtClean="0"/>
              <a:t>falling.</a:t>
            </a:r>
          </a:p>
          <a:p>
            <a:endParaRPr lang="en-US" sz="1500" dirty="0" smtClean="0"/>
          </a:p>
          <a:p>
            <a:r>
              <a:rPr lang="en-US" sz="1500" dirty="0" smtClean="0"/>
              <a:t>If </a:t>
            </a:r>
            <a:r>
              <a:rPr lang="en-US" sz="1500" dirty="0"/>
              <a:t>suspected in the outpatient setting, infants </a:t>
            </a:r>
            <a:r>
              <a:rPr lang="en-US" sz="1500" dirty="0" smtClean="0"/>
              <a:t>with symptoms </a:t>
            </a:r>
            <a:r>
              <a:rPr lang="en-US" sz="1500" dirty="0"/>
              <a:t>of ABE should be admitted directly to the hospital and </a:t>
            </a:r>
            <a:r>
              <a:rPr lang="en-US" sz="1500" dirty="0" smtClean="0"/>
              <a:t>NOT be </a:t>
            </a:r>
            <a:r>
              <a:rPr lang="en-US" sz="1500" dirty="0"/>
              <a:t>referred to the emergency department where treatment may be delayed</a:t>
            </a:r>
            <a:r>
              <a:rPr lang="en-US" sz="1500" dirty="0" smtClean="0"/>
              <a:t>.</a:t>
            </a:r>
            <a:endParaRPr lang="en-US" sz="1500" dirty="0"/>
          </a:p>
        </p:txBody>
      </p:sp>
    </p:spTree>
    <p:extLst>
      <p:ext uri="{BB962C8B-B14F-4D97-AF65-F5344CB8AC3E}">
        <p14:creationId xmlns:p14="http://schemas.microsoft.com/office/powerpoint/2010/main" val="174248587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marL="0" indent="0">
              <a:buNone/>
            </a:pPr>
            <a:r>
              <a:rPr lang="en-US" sz="1600" dirty="0"/>
              <a:t>You are seeing a 2-week-old newborn in your office following discharge from the neonatal intensive care unit after treatment for indirect </a:t>
            </a:r>
            <a:r>
              <a:rPr lang="en-US" sz="1600" dirty="0" err="1"/>
              <a:t>hyperbilirubinemia</a:t>
            </a:r>
            <a:r>
              <a:rPr lang="en-US" sz="1600" dirty="0"/>
              <a:t>. The newborn was born at term after an unremarkable pregnancy, with prenatal screening notable for maternal blood type O positive and antibody negative. The newborn was jaundiced at less than 24 hours after birth. Evaluation at that time included blood type B positive and direct </a:t>
            </a:r>
            <a:r>
              <a:rPr lang="en-US" sz="1600" dirty="0" err="1"/>
              <a:t>antiglobulin</a:t>
            </a:r>
            <a:r>
              <a:rPr lang="en-US" sz="1600" dirty="0"/>
              <a:t> test positive. Intense phototherapy and intravenous immunoglobulin therapy was required, with the total bilirubin peaking at 18.2 mg/</a:t>
            </a:r>
            <a:r>
              <a:rPr lang="en-US" sz="1600" dirty="0" err="1" smtClean="0"/>
              <a:t>dL</a:t>
            </a:r>
            <a:r>
              <a:rPr lang="en-US" sz="1600" dirty="0" smtClean="0"/>
              <a:t>. </a:t>
            </a:r>
            <a:r>
              <a:rPr lang="en-US" sz="1600" dirty="0"/>
              <a:t>At the time of hospital discharge, the hemoglobin was 12 g/</a:t>
            </a:r>
            <a:r>
              <a:rPr lang="en-US" sz="1600" dirty="0" err="1" smtClean="0"/>
              <a:t>dL</a:t>
            </a:r>
            <a:r>
              <a:rPr lang="en-US" sz="1600" dirty="0" smtClean="0"/>
              <a:t>, </a:t>
            </a:r>
            <a:r>
              <a:rPr lang="en-US" sz="1600" dirty="0"/>
              <a:t>the total bilirubin was 10.2 mg/</a:t>
            </a:r>
            <a:r>
              <a:rPr lang="en-US" sz="1600" dirty="0" err="1" smtClean="0"/>
              <a:t>dL</a:t>
            </a:r>
            <a:r>
              <a:rPr lang="en-US" sz="1600" dirty="0" smtClean="0"/>
              <a:t>, </a:t>
            </a:r>
            <a:r>
              <a:rPr lang="en-US" sz="1600" dirty="0"/>
              <a:t>and the direct bilirubin was 0.9 mg/</a:t>
            </a:r>
            <a:r>
              <a:rPr lang="en-US" sz="1600" dirty="0" err="1" smtClean="0"/>
              <a:t>dL</a:t>
            </a:r>
            <a:r>
              <a:rPr lang="en-US" sz="1600" dirty="0" smtClean="0"/>
              <a:t>. </a:t>
            </a:r>
            <a:r>
              <a:rPr lang="en-US" sz="1600" dirty="0"/>
              <a:t>The mother asks if there are complications related to the jaundice that she needs to worry about</a:t>
            </a:r>
            <a:r>
              <a:rPr lang="en-US" sz="1600" dirty="0" smtClean="0"/>
              <a:t>.</a:t>
            </a:r>
          </a:p>
          <a:p>
            <a:pPr marL="0" indent="0">
              <a:buNone/>
            </a:pPr>
            <a:endParaRPr lang="en-US" sz="1600" dirty="0"/>
          </a:p>
          <a:p>
            <a:pPr marL="0" indent="0">
              <a:buNone/>
            </a:pPr>
            <a:r>
              <a:rPr lang="en-US" sz="1600" dirty="0"/>
              <a:t>Of the following, the most likely complication to be seen in this infant is</a:t>
            </a:r>
          </a:p>
          <a:p>
            <a:pPr marL="0" indent="0">
              <a:buNone/>
            </a:pPr>
            <a:endParaRPr lang="en-US" sz="1600" dirty="0" smtClean="0"/>
          </a:p>
          <a:p>
            <a:pPr marL="0" indent="0">
              <a:buNone/>
            </a:pPr>
            <a:r>
              <a:rPr lang="en-US" sz="1600" b="1" dirty="0" smtClean="0"/>
              <a:t>A.	</a:t>
            </a:r>
            <a:r>
              <a:rPr lang="en-US" sz="1600" dirty="0" err="1" smtClean="0"/>
              <a:t>cholestatic</a:t>
            </a:r>
            <a:r>
              <a:rPr lang="en-US" sz="1600" dirty="0" smtClean="0"/>
              <a:t> </a:t>
            </a:r>
            <a:r>
              <a:rPr lang="en-US" sz="1600" dirty="0"/>
              <a:t>liver disease	</a:t>
            </a:r>
          </a:p>
          <a:p>
            <a:pPr marL="0" indent="0">
              <a:buNone/>
            </a:pPr>
            <a:r>
              <a:rPr lang="en-US" sz="1600" b="1" dirty="0" smtClean="0"/>
              <a:t>B</a:t>
            </a:r>
            <a:r>
              <a:rPr lang="en-US" sz="1600" b="1" dirty="0"/>
              <a:t>.	</a:t>
            </a:r>
            <a:r>
              <a:rPr lang="en-US" sz="1600" dirty="0"/>
              <a:t>hearing loss	</a:t>
            </a:r>
          </a:p>
          <a:p>
            <a:pPr marL="0" indent="0">
              <a:buNone/>
            </a:pPr>
            <a:r>
              <a:rPr lang="en-US" sz="1600" b="1" dirty="0" smtClean="0"/>
              <a:t>C</a:t>
            </a:r>
            <a:r>
              <a:rPr lang="en-US" sz="1600" b="1" dirty="0"/>
              <a:t>.	</a:t>
            </a:r>
            <a:r>
              <a:rPr lang="en-US" sz="1600" dirty="0"/>
              <a:t>kernicterus	</a:t>
            </a:r>
          </a:p>
          <a:p>
            <a:pPr marL="0" indent="0">
              <a:buNone/>
            </a:pPr>
            <a:r>
              <a:rPr lang="en-US" sz="1600" b="1" dirty="0" smtClean="0"/>
              <a:t>D</a:t>
            </a:r>
            <a:r>
              <a:rPr lang="en-US" sz="1600" b="1" dirty="0"/>
              <a:t>.	</a:t>
            </a:r>
            <a:r>
              <a:rPr lang="en-US" sz="1600" dirty="0"/>
              <a:t>late anemia of infancy	</a:t>
            </a:r>
          </a:p>
          <a:p>
            <a:pPr marL="0" indent="0">
              <a:buNone/>
            </a:pPr>
            <a:r>
              <a:rPr lang="en-US" sz="1600" b="1" dirty="0" smtClean="0"/>
              <a:t>E</a:t>
            </a:r>
            <a:r>
              <a:rPr lang="en-US" sz="1600" b="1" dirty="0"/>
              <a:t>.	</a:t>
            </a:r>
            <a:r>
              <a:rPr lang="en-US" sz="1600" dirty="0"/>
              <a:t>malignant </a:t>
            </a:r>
            <a:r>
              <a:rPr lang="en-US" sz="1600" dirty="0" smtClean="0"/>
              <a:t>melanoma	</a:t>
            </a:r>
          </a:p>
          <a:p>
            <a:pPr marL="0" indent="0">
              <a:buNone/>
            </a:pPr>
            <a:endParaRPr lang="en-US" sz="1600" dirty="0"/>
          </a:p>
        </p:txBody>
      </p:sp>
    </p:spTree>
    <p:extLst>
      <p:ext uri="{BB962C8B-B14F-4D97-AF65-F5344CB8AC3E}">
        <p14:creationId xmlns:p14="http://schemas.microsoft.com/office/powerpoint/2010/main" val="2323650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Complications of </a:t>
            </a:r>
            <a:r>
              <a:rPr lang="en-US" dirty="0" err="1" smtClean="0"/>
              <a:t>Hyperbilirubinemia</a:t>
            </a:r>
            <a:endParaRPr lang="en-US" dirty="0"/>
          </a:p>
        </p:txBody>
      </p:sp>
      <p:sp>
        <p:nvSpPr>
          <p:cNvPr id="3" name="Content Placeholder 2"/>
          <p:cNvSpPr>
            <a:spLocks noGrp="1"/>
          </p:cNvSpPr>
          <p:nvPr>
            <p:ph idx="1"/>
          </p:nvPr>
        </p:nvSpPr>
        <p:spPr/>
        <p:txBody>
          <a:bodyPr>
            <a:normAutofit/>
          </a:bodyPr>
          <a:lstStyle/>
          <a:p>
            <a:r>
              <a:rPr lang="en-US" sz="1600" dirty="0"/>
              <a:t>The newborn in this vignette has hemolytic disease of the fetus and newborn (HDFN) due to ABO incompatibility and is at increased risk of late anemia of infancy. </a:t>
            </a:r>
            <a:endParaRPr lang="en-US" sz="1600" dirty="0" smtClean="0"/>
          </a:p>
          <a:p>
            <a:pPr marL="0" indent="0">
              <a:buNone/>
            </a:pPr>
            <a:endParaRPr lang="en-US" sz="1600" dirty="0" smtClean="0"/>
          </a:p>
          <a:p>
            <a:r>
              <a:rPr lang="en-US" sz="1600" dirty="0" smtClean="0"/>
              <a:t>Kernicterus </a:t>
            </a:r>
            <a:r>
              <a:rPr lang="en-US" sz="1600" dirty="0"/>
              <a:t>and late anemia of infancy are the 2 major complications of HDFN. </a:t>
            </a:r>
            <a:endParaRPr lang="en-US" sz="1600" dirty="0" smtClean="0"/>
          </a:p>
          <a:p>
            <a:endParaRPr lang="en-US" sz="1600" dirty="0"/>
          </a:p>
          <a:p>
            <a:r>
              <a:rPr lang="en-US" sz="1600" dirty="0" smtClean="0"/>
              <a:t>Late </a:t>
            </a:r>
            <a:r>
              <a:rPr lang="en-US" sz="1600" dirty="0"/>
              <a:t>anemia of infancy is seen in the first month after birth and is attributed to continued destruction of the newborn’s RBCs by the circulating maternal immunoglobulin. </a:t>
            </a:r>
            <a:endParaRPr lang="en-US" sz="1600" dirty="0" smtClean="0"/>
          </a:p>
          <a:p>
            <a:endParaRPr lang="en-US" sz="1600" dirty="0"/>
          </a:p>
          <a:p>
            <a:r>
              <a:rPr lang="en-US" sz="1600" dirty="0" smtClean="0"/>
              <a:t>Intrauterine </a:t>
            </a:r>
            <a:r>
              <a:rPr lang="en-US" sz="1600" dirty="0"/>
              <a:t>or exchange transfusion may further exacerbate the anemia by suppressing erythropoiesis. </a:t>
            </a:r>
            <a:endParaRPr lang="en-US" sz="1600" dirty="0" smtClean="0"/>
          </a:p>
          <a:p>
            <a:endParaRPr lang="en-US" sz="1600" dirty="0"/>
          </a:p>
          <a:p>
            <a:r>
              <a:rPr lang="en-US" sz="1600" dirty="0" smtClean="0"/>
              <a:t>At </a:t>
            </a:r>
            <a:r>
              <a:rPr lang="en-US" sz="1600" dirty="0"/>
              <a:t>risk newborns should be monitored by serial hematocrit and reticulocyte counts after discharge from the hospital. Multiple dose treatment with IVIG has been suggested to decrease the ongoing hemolysis, decreasing the need for transfusion for late anemia of </a:t>
            </a:r>
            <a:r>
              <a:rPr lang="en-US" sz="1600" dirty="0" smtClean="0"/>
              <a:t>infancy</a:t>
            </a:r>
            <a:endParaRPr lang="en-US" sz="1600" dirty="0"/>
          </a:p>
        </p:txBody>
      </p:sp>
    </p:spTree>
    <p:extLst>
      <p:ext uri="{BB962C8B-B14F-4D97-AF65-F5344CB8AC3E}">
        <p14:creationId xmlns:p14="http://schemas.microsoft.com/office/powerpoint/2010/main" val="33115930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r>
              <a:rPr lang="en-US" sz="1500" dirty="0"/>
              <a:t>Total serum </a:t>
            </a:r>
            <a:r>
              <a:rPr lang="en-US" sz="1500" dirty="0" smtClean="0"/>
              <a:t>bilirubin levels </a:t>
            </a:r>
            <a:r>
              <a:rPr lang="en-US" sz="1500" dirty="0"/>
              <a:t>&gt;1 mg/</a:t>
            </a:r>
            <a:r>
              <a:rPr lang="en-US" sz="1500" dirty="0" err="1" smtClean="0"/>
              <a:t>dL</a:t>
            </a:r>
            <a:r>
              <a:rPr lang="en-US" sz="1500" dirty="0" smtClean="0"/>
              <a:t> occur </a:t>
            </a:r>
            <a:r>
              <a:rPr lang="en-US" sz="1500" dirty="0"/>
              <a:t>in almost all term and near-term newborn infants</a:t>
            </a:r>
            <a:r>
              <a:rPr lang="en-US" sz="1500" dirty="0" smtClean="0"/>
              <a:t>.</a:t>
            </a:r>
          </a:p>
          <a:p>
            <a:endParaRPr lang="en-US" sz="1500" dirty="0" smtClean="0"/>
          </a:p>
          <a:p>
            <a:r>
              <a:rPr lang="en-US" sz="1500" dirty="0" smtClean="0"/>
              <a:t>Infants </a:t>
            </a:r>
            <a:r>
              <a:rPr lang="en-US" sz="1500" dirty="0"/>
              <a:t>with severe </a:t>
            </a:r>
            <a:r>
              <a:rPr lang="en-US" sz="1500" dirty="0" err="1"/>
              <a:t>hyperbilirubinemia</a:t>
            </a:r>
            <a:r>
              <a:rPr lang="en-US" sz="1500" dirty="0"/>
              <a:t> </a:t>
            </a:r>
            <a:r>
              <a:rPr lang="en-US" sz="1500" dirty="0" smtClean="0"/>
              <a:t>are </a:t>
            </a:r>
            <a:r>
              <a:rPr lang="en-US" sz="1500" dirty="0"/>
              <a:t>at risk for </a:t>
            </a:r>
            <a:r>
              <a:rPr lang="en-US" sz="1500" dirty="0" smtClean="0"/>
              <a:t>BIND, </a:t>
            </a:r>
            <a:r>
              <a:rPr lang="en-US" sz="1500" dirty="0"/>
              <a:t>presenting acutely as </a:t>
            </a:r>
            <a:r>
              <a:rPr lang="en-US" sz="1500" dirty="0" smtClean="0"/>
              <a:t>ABE </a:t>
            </a:r>
            <a:r>
              <a:rPr lang="en-US" sz="1500" dirty="0"/>
              <a:t>and, if inadequately treated, long-term neurologic </a:t>
            </a:r>
            <a:r>
              <a:rPr lang="en-US" sz="1500" dirty="0" err="1"/>
              <a:t>sequelae</a:t>
            </a:r>
            <a:r>
              <a:rPr lang="en-US" sz="1500" dirty="0"/>
              <a:t> or </a:t>
            </a:r>
            <a:r>
              <a:rPr lang="en-US" sz="1500" dirty="0" smtClean="0"/>
              <a:t>kernicterus.</a:t>
            </a:r>
            <a:endParaRPr lang="en-US" sz="1500" dirty="0"/>
          </a:p>
          <a:p>
            <a:endParaRPr lang="en-US" sz="1500" dirty="0"/>
          </a:p>
          <a:p>
            <a:r>
              <a:rPr lang="en-US" sz="1500" dirty="0"/>
              <a:t>Neonatal jaundice is primarily caused by normal neonatal alterations in bilirubin metabolism including increased bilirubin production, decreased bilirubin clearance, and increased </a:t>
            </a:r>
            <a:r>
              <a:rPr lang="en-US" sz="1500" dirty="0" err="1"/>
              <a:t>enterohepatic</a:t>
            </a:r>
            <a:r>
              <a:rPr lang="en-US" sz="1500" dirty="0"/>
              <a:t> </a:t>
            </a:r>
            <a:r>
              <a:rPr lang="en-US" sz="1500" dirty="0" smtClean="0"/>
              <a:t>circulation.</a:t>
            </a:r>
          </a:p>
          <a:p>
            <a:endParaRPr lang="en-US" sz="1500" dirty="0"/>
          </a:p>
          <a:p>
            <a:r>
              <a:rPr lang="en-US" sz="1500" dirty="0" err="1"/>
              <a:t>Hyperbilirubinemia</a:t>
            </a:r>
            <a:r>
              <a:rPr lang="en-US" sz="1500" dirty="0"/>
              <a:t> is caused by exaggeration of mechanisms that cause neonatal jaundice or by pathologic conditions that increase bilirubin production, decrease bilirubin clearance, or increase the </a:t>
            </a:r>
            <a:r>
              <a:rPr lang="en-US" sz="1500" dirty="0" err="1"/>
              <a:t>enterohepatic</a:t>
            </a:r>
            <a:r>
              <a:rPr lang="en-US" sz="1500" dirty="0"/>
              <a:t> circulation. </a:t>
            </a:r>
            <a:endParaRPr lang="en-US" sz="1500" dirty="0" smtClean="0"/>
          </a:p>
          <a:p>
            <a:endParaRPr lang="en-US" sz="1500" dirty="0" smtClean="0"/>
          </a:p>
          <a:p>
            <a:r>
              <a:rPr lang="en-US" sz="1500" dirty="0" smtClean="0"/>
              <a:t>Identification </a:t>
            </a:r>
            <a:r>
              <a:rPr lang="en-US" sz="1500" dirty="0"/>
              <a:t>of the cause of neonatal </a:t>
            </a:r>
            <a:r>
              <a:rPr lang="en-US" sz="1500" dirty="0" err="1"/>
              <a:t>hyperbilirubinemia</a:t>
            </a:r>
            <a:r>
              <a:rPr lang="en-US" sz="1500" dirty="0"/>
              <a:t> is useful in determining whether therapeutic interventions can prevent severe </a:t>
            </a:r>
            <a:r>
              <a:rPr lang="en-US" sz="1500" dirty="0" err="1" smtClean="0"/>
              <a:t>hyperbilirubinemia</a:t>
            </a:r>
            <a:r>
              <a:rPr lang="en-US" sz="1500" dirty="0"/>
              <a:t>.</a:t>
            </a:r>
          </a:p>
          <a:p>
            <a:endParaRPr lang="en-US" sz="1500" dirty="0"/>
          </a:p>
          <a:p>
            <a:r>
              <a:rPr lang="en-US" sz="1500" dirty="0" smtClean="0"/>
              <a:t>Breast </a:t>
            </a:r>
            <a:r>
              <a:rPr lang="en-US" sz="1500" dirty="0"/>
              <a:t>milk jaundice, and impaired intestinal motility caused by functional or anatomic obstruction increase </a:t>
            </a:r>
            <a:r>
              <a:rPr lang="en-US" sz="1500" dirty="0" err="1"/>
              <a:t>enterohepatic</a:t>
            </a:r>
            <a:r>
              <a:rPr lang="en-US" sz="1500" dirty="0"/>
              <a:t> circulation of bilirubin</a:t>
            </a:r>
            <a:r>
              <a:rPr lang="en-US" sz="1500" dirty="0" smtClean="0"/>
              <a:t>.</a:t>
            </a:r>
            <a:endParaRPr lang="en-US" sz="1500" dirty="0"/>
          </a:p>
        </p:txBody>
      </p:sp>
    </p:spTree>
    <p:extLst>
      <p:ext uri="{BB962C8B-B14F-4D97-AF65-F5344CB8AC3E}">
        <p14:creationId xmlns:p14="http://schemas.microsoft.com/office/powerpoint/2010/main" val="29723796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and Future Reading</a:t>
            </a:r>
            <a:endParaRPr lang="en-US" dirty="0"/>
          </a:p>
        </p:txBody>
      </p:sp>
      <p:sp>
        <p:nvSpPr>
          <p:cNvPr id="3" name="Content Placeholder 2"/>
          <p:cNvSpPr>
            <a:spLocks noGrp="1"/>
          </p:cNvSpPr>
          <p:nvPr>
            <p:ph idx="1"/>
          </p:nvPr>
        </p:nvSpPr>
        <p:spPr/>
        <p:txBody>
          <a:bodyPr>
            <a:noAutofit/>
          </a:bodyPr>
          <a:lstStyle/>
          <a:p>
            <a:r>
              <a:rPr lang="en-US" sz="1600" dirty="0" smtClean="0"/>
              <a:t>American </a:t>
            </a:r>
            <a:r>
              <a:rPr lang="en-US" sz="1600" dirty="0"/>
              <a:t>Academy of Pediatrics Subcommittee on </a:t>
            </a:r>
            <a:r>
              <a:rPr lang="en-US" sz="1600" dirty="0" err="1"/>
              <a:t>Hyperbilirubinemia</a:t>
            </a:r>
            <a:r>
              <a:rPr lang="en-US" sz="1600" dirty="0"/>
              <a:t>. Management of </a:t>
            </a:r>
            <a:r>
              <a:rPr lang="en-US" sz="1600" dirty="0" err="1"/>
              <a:t>hyperbilirubinemia</a:t>
            </a:r>
            <a:r>
              <a:rPr lang="en-US" sz="1600" dirty="0"/>
              <a:t> in the newborn infant 35 or more weeks of gestation. </a:t>
            </a:r>
            <a:r>
              <a:rPr lang="en-US" sz="1600" i="1" dirty="0"/>
              <a:t>Pediatrics</a:t>
            </a:r>
            <a:r>
              <a:rPr lang="en-US" sz="1600" dirty="0"/>
              <a:t>. 2004;114(1):297-316. DOI: </a:t>
            </a:r>
            <a:r>
              <a:rPr lang="en-US" sz="1600" dirty="0">
                <a:hlinkClick r:id="rId3"/>
              </a:rPr>
              <a:t>10.1542/peds.114.1.297</a:t>
            </a:r>
            <a:r>
              <a:rPr lang="en-US" sz="1600" dirty="0" smtClean="0">
                <a:hlinkClick r:id="rId3"/>
              </a:rPr>
              <a:t>.</a:t>
            </a:r>
          </a:p>
          <a:p>
            <a:endParaRPr lang="en-US" sz="1600" dirty="0">
              <a:hlinkClick r:id="rId3"/>
            </a:endParaRPr>
          </a:p>
          <a:p>
            <a:r>
              <a:rPr lang="en-US" sz="1600" dirty="0" smtClean="0"/>
              <a:t>Lauer </a:t>
            </a:r>
            <a:r>
              <a:rPr lang="en-US" sz="1600" dirty="0"/>
              <a:t>BJ, Spector ND. </a:t>
            </a:r>
            <a:r>
              <a:rPr lang="en-US" sz="1600" dirty="0" err="1"/>
              <a:t>Hyperbilirubinemia</a:t>
            </a:r>
            <a:r>
              <a:rPr lang="en-US" sz="1600" dirty="0"/>
              <a:t> in the newborn. </a:t>
            </a:r>
            <a:r>
              <a:rPr lang="en-US" sz="1600" i="1" dirty="0" err="1"/>
              <a:t>Pediatr</a:t>
            </a:r>
            <a:r>
              <a:rPr lang="en-US" sz="1600" i="1" dirty="0"/>
              <a:t> Rev</a:t>
            </a:r>
            <a:r>
              <a:rPr lang="en-US" sz="1600" dirty="0"/>
              <a:t>. 2011;32(8):341-348. DOI: </a:t>
            </a:r>
            <a:r>
              <a:rPr lang="en-US" sz="1600" dirty="0">
                <a:hlinkClick r:id="rId4"/>
              </a:rPr>
              <a:t>10.1542/pir.32-8-341</a:t>
            </a:r>
            <a:r>
              <a:rPr lang="en-US" sz="1600" dirty="0" smtClean="0">
                <a:hlinkClick r:id="rId4"/>
              </a:rPr>
              <a:t>.</a:t>
            </a:r>
          </a:p>
          <a:p>
            <a:endParaRPr lang="en-US" sz="1600" dirty="0">
              <a:hlinkClick r:id="rId4"/>
            </a:endParaRPr>
          </a:p>
          <a:p>
            <a:r>
              <a:rPr lang="en-US" sz="1600" dirty="0" err="1" smtClean="0"/>
              <a:t>Maisels</a:t>
            </a:r>
            <a:r>
              <a:rPr lang="en-US" sz="1600" dirty="0" smtClean="0"/>
              <a:t> </a:t>
            </a:r>
            <a:r>
              <a:rPr lang="en-US" sz="1600" dirty="0"/>
              <a:t>MJ, </a:t>
            </a:r>
            <a:r>
              <a:rPr lang="en-US" sz="1600" dirty="0" err="1"/>
              <a:t>Bhutani</a:t>
            </a:r>
            <a:r>
              <a:rPr lang="en-US" sz="1600" dirty="0"/>
              <a:t> VK, </a:t>
            </a:r>
            <a:r>
              <a:rPr lang="en-US" sz="1600" dirty="0" err="1"/>
              <a:t>Bogen</a:t>
            </a:r>
            <a:r>
              <a:rPr lang="en-US" sz="1600" dirty="0"/>
              <a:t> D, Newman TB, Stark AR, </a:t>
            </a:r>
            <a:r>
              <a:rPr lang="en-US" sz="1600" dirty="0" err="1"/>
              <a:t>Watchko</a:t>
            </a:r>
            <a:r>
              <a:rPr lang="en-US" sz="1600" dirty="0"/>
              <a:t> JF. </a:t>
            </a:r>
            <a:r>
              <a:rPr lang="en-US" sz="1600" dirty="0" err="1"/>
              <a:t>Hyperbilirubinemia</a:t>
            </a:r>
            <a:r>
              <a:rPr lang="en-US" sz="1600" dirty="0"/>
              <a:t> in the newborn infant &gt; 35 weeks’ gestation: an update with clarifications. </a:t>
            </a:r>
            <a:r>
              <a:rPr lang="en-US" sz="1600" i="1" dirty="0"/>
              <a:t>Pediatrics</a:t>
            </a:r>
            <a:r>
              <a:rPr lang="en-US" sz="1600" dirty="0"/>
              <a:t>. 2009;124(4):1193-1198. DOI: </a:t>
            </a:r>
            <a:r>
              <a:rPr lang="en-US" sz="1600" dirty="0">
                <a:hlinkClick r:id="rId5"/>
              </a:rPr>
              <a:t>10.1542/peds.2009-0329</a:t>
            </a:r>
            <a:r>
              <a:rPr lang="en-US" sz="1600" dirty="0" smtClean="0">
                <a:hlinkClick r:id="rId5"/>
              </a:rPr>
              <a:t>.</a:t>
            </a:r>
          </a:p>
          <a:p>
            <a:endParaRPr lang="en-US" sz="1600" dirty="0">
              <a:hlinkClick r:id="rId5"/>
            </a:endParaRPr>
          </a:p>
          <a:p>
            <a:r>
              <a:rPr lang="en-US" sz="1600" dirty="0" err="1" smtClean="0"/>
              <a:t>Watchko</a:t>
            </a:r>
            <a:r>
              <a:rPr lang="en-US" sz="1600" dirty="0" smtClean="0"/>
              <a:t> </a:t>
            </a:r>
            <a:r>
              <a:rPr lang="en-US" sz="1600" dirty="0"/>
              <a:t>JF. </a:t>
            </a:r>
            <a:r>
              <a:rPr lang="en-US" sz="1600" dirty="0" err="1"/>
              <a:t>Hyperbilirubinemia</a:t>
            </a:r>
            <a:r>
              <a:rPr lang="en-US" sz="1600" dirty="0"/>
              <a:t> and bilirubin toxicity in the late preterm infant. </a:t>
            </a:r>
            <a:r>
              <a:rPr lang="en-US" sz="1600" i="1" dirty="0" err="1"/>
              <a:t>Clin</a:t>
            </a:r>
            <a:r>
              <a:rPr lang="en-US" sz="1600" i="1" dirty="0"/>
              <a:t> </a:t>
            </a:r>
            <a:r>
              <a:rPr lang="en-US" sz="1600" i="1" dirty="0" err="1"/>
              <a:t>Perinatol</a:t>
            </a:r>
            <a:r>
              <a:rPr lang="en-US" sz="1600" dirty="0"/>
              <a:t>. 2006;33(4):839-852. DOI: </a:t>
            </a:r>
            <a:r>
              <a:rPr lang="en-US" sz="1600" dirty="0">
                <a:hlinkClick r:id="rId6"/>
              </a:rPr>
              <a:t>10.1016/j.clp.2006.09.002.</a:t>
            </a:r>
            <a:endParaRPr lang="en-US" sz="1600" dirty="0" smtClean="0"/>
          </a:p>
        </p:txBody>
      </p:sp>
    </p:spTree>
    <p:extLst>
      <p:ext uri="{BB962C8B-B14F-4D97-AF65-F5344CB8AC3E}">
        <p14:creationId xmlns:p14="http://schemas.microsoft.com/office/powerpoint/2010/main" val="14178173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Hyperbilirubinemia</a:t>
            </a:r>
            <a:r>
              <a:rPr lang="en-US" dirty="0" smtClean="0"/>
              <a:t> – Why do we care?</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Hyperbilirubinemia</a:t>
            </a:r>
            <a:r>
              <a:rPr lang="en-US" dirty="0"/>
              <a:t> in infants ≥35 weeks gestation is defined as a </a:t>
            </a:r>
            <a:r>
              <a:rPr lang="en-US" dirty="0" smtClean="0"/>
              <a:t>total bilirubin </a:t>
            </a:r>
            <a:r>
              <a:rPr lang="en-US" dirty="0"/>
              <a:t>&gt;95</a:t>
            </a:r>
            <a:r>
              <a:rPr lang="en-US" baseline="30000" dirty="0"/>
              <a:t>th</a:t>
            </a:r>
            <a:r>
              <a:rPr lang="en-US" dirty="0"/>
              <a:t> percentile on the hour-specific </a:t>
            </a:r>
            <a:r>
              <a:rPr lang="en-US" dirty="0" err="1"/>
              <a:t>Bhutani</a:t>
            </a:r>
            <a:r>
              <a:rPr lang="en-US" dirty="0"/>
              <a:t> </a:t>
            </a:r>
            <a:r>
              <a:rPr lang="en-US" dirty="0" err="1" smtClean="0"/>
              <a:t>nomogram</a:t>
            </a:r>
            <a:r>
              <a:rPr lang="en-US" dirty="0" smtClean="0"/>
              <a:t>. </a:t>
            </a:r>
          </a:p>
          <a:p>
            <a:endParaRPr lang="en-US" dirty="0"/>
          </a:p>
          <a:p>
            <a:r>
              <a:rPr lang="en-US" dirty="0" err="1" smtClean="0"/>
              <a:t>Hyperbilirubinemia</a:t>
            </a:r>
            <a:r>
              <a:rPr lang="en-US" dirty="0" smtClean="0"/>
              <a:t> </a:t>
            </a:r>
            <a:r>
              <a:rPr lang="en-US" dirty="0"/>
              <a:t>with a </a:t>
            </a:r>
            <a:r>
              <a:rPr lang="en-US" dirty="0" smtClean="0"/>
              <a:t>total bilirubin </a:t>
            </a:r>
            <a:r>
              <a:rPr lang="en-US" dirty="0"/>
              <a:t>&gt;25 to 30 mg/</a:t>
            </a:r>
            <a:r>
              <a:rPr lang="en-US" dirty="0" err="1" smtClean="0"/>
              <a:t>dL</a:t>
            </a:r>
            <a:r>
              <a:rPr lang="en-US" dirty="0" smtClean="0"/>
              <a:t> </a:t>
            </a:r>
            <a:r>
              <a:rPr lang="en-US" dirty="0"/>
              <a:t>is associated with an increased risk for bilirubin-induced neurologic </a:t>
            </a:r>
            <a:r>
              <a:rPr lang="en-US" dirty="0" smtClean="0"/>
              <a:t>dysfunction (BIND), </a:t>
            </a:r>
            <a:r>
              <a:rPr lang="en-US" dirty="0"/>
              <a:t>which occurs when bilirubin crosses the blood-brain barrier and binds to brain tissue. </a:t>
            </a:r>
            <a:endParaRPr lang="en-US" dirty="0" smtClean="0"/>
          </a:p>
          <a:p>
            <a:endParaRPr lang="en-US" dirty="0"/>
          </a:p>
          <a:p>
            <a:r>
              <a:rPr lang="en-US" dirty="0" smtClean="0"/>
              <a:t>“Acute Bilirubin </a:t>
            </a:r>
            <a:r>
              <a:rPr lang="en-US" dirty="0"/>
              <a:t>E</a:t>
            </a:r>
            <a:r>
              <a:rPr lang="en-US" dirty="0" smtClean="0"/>
              <a:t>ncephalopathy” is a term </a:t>
            </a:r>
            <a:r>
              <a:rPr lang="en-US" dirty="0"/>
              <a:t>used to describe the acute manifestations of BIND. </a:t>
            </a:r>
            <a:endParaRPr lang="en-US" dirty="0" smtClean="0"/>
          </a:p>
          <a:p>
            <a:endParaRPr lang="en-US" dirty="0"/>
          </a:p>
          <a:p>
            <a:r>
              <a:rPr lang="en-US" dirty="0" smtClean="0"/>
              <a:t>“Kernicterus” </a:t>
            </a:r>
            <a:r>
              <a:rPr lang="en-US" dirty="0"/>
              <a:t>is used to describe the chronic and permanent </a:t>
            </a:r>
            <a:r>
              <a:rPr lang="en-US" dirty="0" err="1"/>
              <a:t>sequelae</a:t>
            </a:r>
            <a:r>
              <a:rPr lang="en-US" dirty="0"/>
              <a:t> of BIND. </a:t>
            </a:r>
            <a:endParaRPr lang="en-US" dirty="0" smtClean="0"/>
          </a:p>
          <a:p>
            <a:endParaRPr lang="en-US" dirty="0"/>
          </a:p>
          <a:p>
            <a:r>
              <a:rPr lang="en-US" dirty="0" smtClean="0"/>
              <a:t>Appropriate </a:t>
            </a:r>
            <a:r>
              <a:rPr lang="en-US" dirty="0"/>
              <a:t>intervention is important to consider in every infant with severe </a:t>
            </a:r>
            <a:r>
              <a:rPr lang="en-US" dirty="0" err="1"/>
              <a:t>hyperbilirubinemia</a:t>
            </a:r>
            <a:r>
              <a:rPr lang="en-US" dirty="0"/>
              <a:t>. However, even if these infants are adequately treated, long-term neurologic </a:t>
            </a:r>
            <a:r>
              <a:rPr lang="en-US" dirty="0" err="1"/>
              <a:t>sequelae</a:t>
            </a:r>
            <a:r>
              <a:rPr lang="en-US" dirty="0"/>
              <a:t> (kernicterus) can sometimes develop. </a:t>
            </a:r>
          </a:p>
        </p:txBody>
      </p:sp>
    </p:spTree>
    <p:extLst>
      <p:ext uri="{BB962C8B-B14F-4D97-AF65-F5344CB8AC3E}">
        <p14:creationId xmlns:p14="http://schemas.microsoft.com/office/powerpoint/2010/main" val="23707525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Bhutani</a:t>
            </a:r>
            <a:r>
              <a:rPr lang="en-US" dirty="0" smtClean="0"/>
              <a:t> </a:t>
            </a:r>
            <a:r>
              <a:rPr lang="en-US" dirty="0" err="1" smtClean="0"/>
              <a:t>Normogram</a:t>
            </a:r>
            <a:endParaRPr lang="en-US" dirty="0"/>
          </a:p>
        </p:txBody>
      </p:sp>
      <p:pic>
        <p:nvPicPr>
          <p:cNvPr id="4" name="Content Placeholder 3"/>
          <p:cNvPicPr>
            <a:picLocks noGrp="1" noChangeAspect="1"/>
          </p:cNvPicPr>
          <p:nvPr>
            <p:ph idx="1"/>
          </p:nvPr>
        </p:nvPicPr>
        <p:blipFill rotWithShape="1">
          <a:blip r:embed="rId4"/>
          <a:srcRect t="20306" b="20306"/>
          <a:stretch/>
        </p:blipFill>
        <p:spPr/>
      </p:pic>
    </p:spTree>
    <p:extLst>
      <p:ext uri="{BB962C8B-B14F-4D97-AF65-F5344CB8AC3E}">
        <p14:creationId xmlns:p14="http://schemas.microsoft.com/office/powerpoint/2010/main" val="32669267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105399"/>
          </a:xfrm>
        </p:spPr>
        <p:txBody>
          <a:bodyPr>
            <a:normAutofit fontScale="55000" lnSpcReduction="20000"/>
          </a:bodyPr>
          <a:lstStyle/>
          <a:p>
            <a:r>
              <a:rPr lang="en-US" b="1" dirty="0" smtClean="0">
                <a:cs typeface="Times New Roman"/>
              </a:rPr>
              <a:t>4 </a:t>
            </a:r>
            <a:r>
              <a:rPr lang="en-US" b="1" dirty="0">
                <a:cs typeface="Times New Roman"/>
              </a:rPr>
              <a:t>day old</a:t>
            </a:r>
            <a:r>
              <a:rPr lang="en-US" dirty="0">
                <a:cs typeface="Times New Roman"/>
              </a:rPr>
              <a:t>, </a:t>
            </a:r>
            <a:r>
              <a:rPr lang="en-US" b="1" dirty="0" smtClean="0">
                <a:cs typeface="Times New Roman"/>
              </a:rPr>
              <a:t>3.5 kg </a:t>
            </a:r>
            <a:r>
              <a:rPr lang="en-US" dirty="0" smtClean="0">
                <a:cs typeface="Times New Roman"/>
              </a:rPr>
              <a:t>female delivered </a:t>
            </a:r>
            <a:r>
              <a:rPr lang="en-US" b="1" dirty="0">
                <a:cs typeface="Times New Roman"/>
              </a:rPr>
              <a:t>at </a:t>
            </a:r>
            <a:r>
              <a:rPr lang="en-US" b="1" dirty="0" smtClean="0">
                <a:cs typeface="Times New Roman"/>
              </a:rPr>
              <a:t>38 weeks </a:t>
            </a:r>
            <a:r>
              <a:rPr lang="en-US" dirty="0">
                <a:cs typeface="Times New Roman"/>
              </a:rPr>
              <a:t>to a </a:t>
            </a:r>
            <a:r>
              <a:rPr lang="en-US" dirty="0" smtClean="0">
                <a:cs typeface="Times New Roman"/>
              </a:rPr>
              <a:t>24 </a:t>
            </a:r>
            <a:r>
              <a:rPr lang="en-US" dirty="0">
                <a:cs typeface="Times New Roman"/>
              </a:rPr>
              <a:t>year old </a:t>
            </a:r>
            <a:r>
              <a:rPr lang="en-US" b="1" dirty="0">
                <a:cs typeface="Times New Roman"/>
              </a:rPr>
              <a:t>B</a:t>
            </a:r>
            <a:r>
              <a:rPr lang="en-US" b="1" dirty="0" smtClean="0">
                <a:cs typeface="Times New Roman"/>
              </a:rPr>
              <a:t>+</a:t>
            </a:r>
            <a:r>
              <a:rPr lang="en-US" dirty="0" smtClean="0">
                <a:cs typeface="Times New Roman"/>
              </a:rPr>
              <a:t> </a:t>
            </a:r>
            <a:r>
              <a:rPr lang="en-US" dirty="0" err="1">
                <a:cs typeface="Times New Roman"/>
              </a:rPr>
              <a:t>primiparous</a:t>
            </a:r>
            <a:r>
              <a:rPr lang="en-US" dirty="0">
                <a:cs typeface="Times New Roman"/>
              </a:rPr>
              <a:t> woman with gestational diabetes. The pregnancy was otherwise uneventful. </a:t>
            </a:r>
            <a:r>
              <a:rPr lang="en-US" dirty="0" smtClean="0">
                <a:cs typeface="Times New Roman"/>
              </a:rPr>
              <a:t>The </a:t>
            </a:r>
            <a:r>
              <a:rPr lang="en-US" dirty="0">
                <a:cs typeface="Times New Roman"/>
              </a:rPr>
              <a:t>baby was discharged home </a:t>
            </a:r>
            <a:r>
              <a:rPr lang="en-US" dirty="0" smtClean="0">
                <a:cs typeface="Times New Roman"/>
              </a:rPr>
              <a:t>after 2 days, </a:t>
            </a:r>
            <a:r>
              <a:rPr lang="en-US" dirty="0">
                <a:cs typeface="Times New Roman"/>
              </a:rPr>
              <a:t>at which time her </a:t>
            </a:r>
            <a:r>
              <a:rPr lang="en-US" b="1" dirty="0">
                <a:cs typeface="Times New Roman"/>
              </a:rPr>
              <a:t>weight was down 4% </a:t>
            </a:r>
            <a:r>
              <a:rPr lang="en-US" dirty="0">
                <a:cs typeface="Times New Roman"/>
              </a:rPr>
              <a:t>from birth weight and she had </a:t>
            </a:r>
            <a:r>
              <a:rPr lang="en-US" b="1" dirty="0">
                <a:cs typeface="Times New Roman"/>
              </a:rPr>
              <a:t>mild facial jaundice</a:t>
            </a:r>
            <a:r>
              <a:rPr lang="en-US" dirty="0">
                <a:cs typeface="Times New Roman"/>
              </a:rPr>
              <a:t>. </a:t>
            </a:r>
            <a:r>
              <a:rPr lang="en-US" dirty="0" smtClean="0">
                <a:cs typeface="Times New Roman"/>
              </a:rPr>
              <a:t>She is </a:t>
            </a:r>
            <a:r>
              <a:rPr lang="en-US" b="1" dirty="0" smtClean="0">
                <a:cs typeface="Times New Roman"/>
              </a:rPr>
              <a:t>breast </a:t>
            </a:r>
            <a:r>
              <a:rPr lang="en-US" b="1" dirty="0">
                <a:cs typeface="Times New Roman"/>
              </a:rPr>
              <a:t>fed every 3 hours</a:t>
            </a:r>
            <a:r>
              <a:rPr lang="en-US" dirty="0">
                <a:cs typeface="Times New Roman"/>
              </a:rPr>
              <a:t> and </a:t>
            </a:r>
            <a:r>
              <a:rPr lang="en-US" dirty="0" smtClean="0">
                <a:cs typeface="Times New Roman"/>
              </a:rPr>
              <a:t>ha </a:t>
            </a:r>
            <a:r>
              <a:rPr lang="en-US" b="1" dirty="0">
                <a:cs typeface="Times New Roman"/>
              </a:rPr>
              <a:t>2 wet diapers </a:t>
            </a:r>
            <a:r>
              <a:rPr lang="en-US" dirty="0" smtClean="0">
                <a:cs typeface="Times New Roman"/>
              </a:rPr>
              <a:t>daily. </a:t>
            </a:r>
          </a:p>
          <a:p>
            <a:endParaRPr lang="en-US" dirty="0">
              <a:cs typeface="Times New Roman"/>
            </a:endParaRPr>
          </a:p>
          <a:p>
            <a:r>
              <a:rPr lang="en-US" dirty="0" smtClean="0">
                <a:cs typeface="Times New Roman"/>
              </a:rPr>
              <a:t>On </a:t>
            </a:r>
            <a:r>
              <a:rPr lang="en-US" dirty="0">
                <a:cs typeface="Times New Roman"/>
              </a:rPr>
              <a:t>day 3, </a:t>
            </a:r>
            <a:r>
              <a:rPr lang="en-US" b="1" dirty="0">
                <a:cs typeface="Times New Roman"/>
              </a:rPr>
              <a:t>her parents gave her water </a:t>
            </a:r>
            <a:r>
              <a:rPr lang="en-US" dirty="0">
                <a:cs typeface="Times New Roman"/>
              </a:rPr>
              <a:t>on two occasions as she appeared hungry despite regular and frequent breast feeding attempts. In addition, they noted </a:t>
            </a:r>
            <a:r>
              <a:rPr lang="en-US" b="1" dirty="0" smtClean="0">
                <a:cs typeface="Times New Roman"/>
              </a:rPr>
              <a:t>worsening </a:t>
            </a:r>
            <a:r>
              <a:rPr lang="en-US" b="1" dirty="0">
                <a:cs typeface="Times New Roman"/>
              </a:rPr>
              <a:t>jaundice</a:t>
            </a:r>
            <a:r>
              <a:rPr lang="en-US" dirty="0">
                <a:cs typeface="Times New Roman"/>
              </a:rPr>
              <a:t>, but failed to address it after being reassured by family members that jaundice is common. </a:t>
            </a:r>
            <a:r>
              <a:rPr lang="en-US" dirty="0" smtClean="0">
                <a:cs typeface="Times New Roman"/>
              </a:rPr>
              <a:t>The </a:t>
            </a:r>
            <a:r>
              <a:rPr lang="en-US" dirty="0">
                <a:cs typeface="Times New Roman"/>
              </a:rPr>
              <a:t>urine is described as dark yellow in color and the stools appear dark </a:t>
            </a:r>
            <a:r>
              <a:rPr lang="en-US" dirty="0" smtClean="0">
                <a:cs typeface="Times New Roman"/>
              </a:rPr>
              <a:t>green.</a:t>
            </a:r>
          </a:p>
          <a:p>
            <a:endParaRPr lang="en-US" dirty="0">
              <a:cs typeface="Times New Roman"/>
            </a:endParaRPr>
          </a:p>
          <a:p>
            <a:r>
              <a:rPr lang="en-US" dirty="0" smtClean="0">
                <a:cs typeface="Times New Roman"/>
              </a:rPr>
              <a:t>Exam</a:t>
            </a:r>
            <a:r>
              <a:rPr lang="en-US" dirty="0">
                <a:cs typeface="Times New Roman"/>
              </a:rPr>
              <a:t>: </a:t>
            </a:r>
            <a:r>
              <a:rPr lang="en-US" dirty="0" smtClean="0">
                <a:cs typeface="Times New Roman"/>
              </a:rPr>
              <a:t>T 37.6, </a:t>
            </a:r>
            <a:r>
              <a:rPr lang="en-US" dirty="0">
                <a:cs typeface="Times New Roman"/>
              </a:rPr>
              <a:t>P </a:t>
            </a:r>
            <a:r>
              <a:rPr lang="en-US" dirty="0" smtClean="0">
                <a:cs typeface="Times New Roman"/>
              </a:rPr>
              <a:t>158, </a:t>
            </a:r>
            <a:r>
              <a:rPr lang="en-US" dirty="0">
                <a:cs typeface="Times New Roman"/>
              </a:rPr>
              <a:t>RR </a:t>
            </a:r>
            <a:r>
              <a:rPr lang="en-US" dirty="0" smtClean="0">
                <a:cs typeface="Times New Roman"/>
              </a:rPr>
              <a:t>45</a:t>
            </a:r>
            <a:r>
              <a:rPr lang="en-US" dirty="0">
                <a:cs typeface="Times New Roman"/>
              </a:rPr>
              <a:t>, BP </a:t>
            </a:r>
            <a:r>
              <a:rPr lang="en-US" dirty="0" smtClean="0">
                <a:cs typeface="Times New Roman"/>
              </a:rPr>
              <a:t>66/42. </a:t>
            </a:r>
            <a:r>
              <a:rPr lang="en-US" b="1" dirty="0">
                <a:cs typeface="Times New Roman"/>
              </a:rPr>
              <a:t>Weight </a:t>
            </a:r>
            <a:r>
              <a:rPr lang="en-US" b="1" dirty="0" smtClean="0">
                <a:cs typeface="Times New Roman"/>
              </a:rPr>
              <a:t>2.8 </a:t>
            </a:r>
            <a:r>
              <a:rPr lang="en-US" b="1" dirty="0">
                <a:cs typeface="Times New Roman"/>
              </a:rPr>
              <a:t>kg</a:t>
            </a:r>
            <a:r>
              <a:rPr lang="en-US" dirty="0">
                <a:cs typeface="Times New Roman"/>
              </a:rPr>
              <a:t> </a:t>
            </a:r>
            <a:r>
              <a:rPr lang="en-US" dirty="0" smtClean="0">
                <a:cs typeface="Times New Roman"/>
              </a:rPr>
              <a:t>(25%ile), </a:t>
            </a:r>
            <a:r>
              <a:rPr lang="en-US" dirty="0">
                <a:cs typeface="Times New Roman"/>
              </a:rPr>
              <a:t>length 50 cm (75%ile), head circumference 34 cm (75%ile). The infant is </a:t>
            </a:r>
            <a:r>
              <a:rPr lang="en-US" dirty="0" smtClean="0">
                <a:cs typeface="Times New Roman"/>
              </a:rPr>
              <a:t>irritable</a:t>
            </a:r>
            <a:r>
              <a:rPr lang="en-US" dirty="0">
                <a:cs typeface="Times New Roman"/>
              </a:rPr>
              <a:t>. The </a:t>
            </a:r>
            <a:r>
              <a:rPr lang="en-US" b="1" dirty="0">
                <a:cs typeface="Times New Roman"/>
              </a:rPr>
              <a:t>anterior fontanel is slightly sunken, the oral mucosa is tacky, and there is jaundice to the lower extremities.</a:t>
            </a:r>
            <a:r>
              <a:rPr lang="en-US" dirty="0">
                <a:cs typeface="Times New Roman"/>
              </a:rPr>
              <a:t> No </a:t>
            </a:r>
            <a:r>
              <a:rPr lang="en-US" dirty="0" err="1">
                <a:cs typeface="Times New Roman"/>
              </a:rPr>
              <a:t>cephalohematoma</a:t>
            </a:r>
            <a:r>
              <a:rPr lang="en-US" dirty="0">
                <a:cs typeface="Times New Roman"/>
              </a:rPr>
              <a:t> or </a:t>
            </a:r>
            <a:r>
              <a:rPr lang="en-US" dirty="0" smtClean="0">
                <a:cs typeface="Times New Roman"/>
              </a:rPr>
              <a:t>bruising. </a:t>
            </a:r>
            <a:r>
              <a:rPr lang="en-US" b="1" dirty="0">
                <a:cs typeface="Times New Roman"/>
              </a:rPr>
              <a:t>The sclera of both eyes are icteric</a:t>
            </a:r>
            <a:r>
              <a:rPr lang="en-US" dirty="0">
                <a:cs typeface="Times New Roman"/>
              </a:rPr>
              <a:t>. </a:t>
            </a:r>
            <a:r>
              <a:rPr lang="en-US" b="1" dirty="0">
                <a:cs typeface="Times New Roman"/>
              </a:rPr>
              <a:t>Muscle tone and activity</a:t>
            </a:r>
            <a:r>
              <a:rPr lang="en-US" dirty="0">
                <a:cs typeface="Times New Roman"/>
              </a:rPr>
              <a:t> are normal. The remainder of the physical exam is normal</a:t>
            </a:r>
            <a:r>
              <a:rPr lang="en-US" dirty="0" smtClean="0">
                <a:cs typeface="Times New Roman"/>
              </a:rPr>
              <a:t>.</a:t>
            </a:r>
          </a:p>
          <a:p>
            <a:endParaRPr lang="en-US" dirty="0">
              <a:cs typeface="Times New Roman"/>
            </a:endParaRPr>
          </a:p>
          <a:p>
            <a:pPr marL="0" indent="0">
              <a:buNone/>
            </a:pPr>
            <a:r>
              <a:rPr lang="en-US" i="1" dirty="0" smtClean="0">
                <a:cs typeface="Times New Roman"/>
              </a:rPr>
              <a:t>Items in bold are key in the history and physical examination of newborns with jaundice</a:t>
            </a:r>
            <a:endParaRPr lang="en-US" i="1" dirty="0">
              <a:cs typeface="Times New Roman"/>
            </a:endParaRPr>
          </a:p>
        </p:txBody>
      </p:sp>
    </p:spTree>
    <p:extLst>
      <p:ext uri="{BB962C8B-B14F-4D97-AF65-F5344CB8AC3E}">
        <p14:creationId xmlns:p14="http://schemas.microsoft.com/office/powerpoint/2010/main" val="122157796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Hyperbilirubinemia</a:t>
            </a:r>
            <a:r>
              <a:rPr lang="en-US" dirty="0" smtClean="0"/>
              <a:t> Risk Factors</a:t>
            </a:r>
            <a:endParaRPr lang="en-US" dirty="0"/>
          </a:p>
        </p:txBody>
      </p:sp>
      <p:sp>
        <p:nvSpPr>
          <p:cNvPr id="3" name="Content Placeholder 2"/>
          <p:cNvSpPr>
            <a:spLocks noGrp="1"/>
          </p:cNvSpPr>
          <p:nvPr>
            <p:ph idx="1"/>
          </p:nvPr>
        </p:nvSpPr>
        <p:spPr/>
        <p:txBody>
          <a:bodyPr>
            <a:noAutofit/>
          </a:bodyPr>
          <a:lstStyle/>
          <a:p>
            <a:pPr marL="0" indent="0">
              <a:lnSpc>
                <a:spcPct val="90000"/>
              </a:lnSpc>
              <a:buNone/>
            </a:pPr>
            <a:r>
              <a:rPr lang="en-US" sz="1650" i="1" dirty="0" smtClean="0"/>
              <a:t>The following are risk factors for developing severe </a:t>
            </a:r>
            <a:r>
              <a:rPr lang="en-US" sz="1650" i="1" dirty="0" err="1" smtClean="0"/>
              <a:t>hyperbilirubinemia</a:t>
            </a:r>
            <a:r>
              <a:rPr lang="en-US" sz="1650" i="1" dirty="0"/>
              <a:t> </a:t>
            </a:r>
            <a:r>
              <a:rPr lang="en-US" sz="1650" i="1" dirty="0" smtClean="0"/>
              <a:t>in infants 35 or more weeks gestational age – in approximate order of importance</a:t>
            </a:r>
          </a:p>
          <a:p>
            <a:pPr>
              <a:lnSpc>
                <a:spcPct val="160000"/>
              </a:lnSpc>
            </a:pPr>
            <a:r>
              <a:rPr lang="en-US" sz="1650" dirty="0" smtClean="0"/>
              <a:t>Total serum bilirubin or Transcutaneous bilirubin in high risk zone</a:t>
            </a:r>
          </a:p>
          <a:p>
            <a:pPr>
              <a:lnSpc>
                <a:spcPct val="160000"/>
              </a:lnSpc>
            </a:pPr>
            <a:r>
              <a:rPr lang="en-US" sz="1650" dirty="0" smtClean="0"/>
              <a:t>Jaundice in the first 24 hours</a:t>
            </a:r>
          </a:p>
          <a:p>
            <a:pPr>
              <a:lnSpc>
                <a:spcPct val="160000"/>
              </a:lnSpc>
            </a:pPr>
            <a:r>
              <a:rPr lang="en-US" sz="1650" dirty="0" smtClean="0"/>
              <a:t>ABO incompatibility with positive direct Coombs, known hemolytic disease</a:t>
            </a:r>
          </a:p>
          <a:p>
            <a:pPr>
              <a:lnSpc>
                <a:spcPct val="160000"/>
              </a:lnSpc>
            </a:pPr>
            <a:r>
              <a:rPr lang="en-US" sz="1650" dirty="0" smtClean="0"/>
              <a:t>Gestational age 35-36 weeks</a:t>
            </a:r>
          </a:p>
          <a:p>
            <a:pPr>
              <a:lnSpc>
                <a:spcPct val="160000"/>
              </a:lnSpc>
            </a:pPr>
            <a:r>
              <a:rPr lang="en-US" sz="1650" dirty="0" smtClean="0"/>
              <a:t>Prior sibling had phototherapy</a:t>
            </a:r>
          </a:p>
          <a:p>
            <a:pPr>
              <a:lnSpc>
                <a:spcPct val="160000"/>
              </a:lnSpc>
            </a:pPr>
            <a:r>
              <a:rPr lang="en-US" sz="1650" dirty="0" err="1" smtClean="0"/>
              <a:t>Cephalohematoma</a:t>
            </a:r>
            <a:r>
              <a:rPr lang="en-US" sz="1650" dirty="0" smtClean="0"/>
              <a:t> or bruising</a:t>
            </a:r>
          </a:p>
          <a:p>
            <a:pPr>
              <a:lnSpc>
                <a:spcPct val="160000"/>
              </a:lnSpc>
            </a:pPr>
            <a:r>
              <a:rPr lang="en-US" sz="1650" dirty="0" smtClean="0"/>
              <a:t>Exclusive breastfeeding especially with poor feeding or weight loss</a:t>
            </a:r>
          </a:p>
          <a:p>
            <a:pPr>
              <a:lnSpc>
                <a:spcPct val="160000"/>
              </a:lnSpc>
            </a:pPr>
            <a:r>
              <a:rPr lang="en-US" sz="1650" dirty="0" smtClean="0"/>
              <a:t>East Asian Race</a:t>
            </a:r>
          </a:p>
        </p:txBody>
      </p:sp>
    </p:spTree>
    <p:extLst>
      <p:ext uri="{BB962C8B-B14F-4D97-AF65-F5344CB8AC3E}">
        <p14:creationId xmlns:p14="http://schemas.microsoft.com/office/powerpoint/2010/main" val="281414055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6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Neurotoxicity Risk Factors</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sz="1750" i="1" dirty="0" smtClean="0"/>
              <a:t>The following are neurotoxicity risk factors that increase the risk stratification for newborns with </a:t>
            </a:r>
            <a:r>
              <a:rPr lang="en-US" sz="1750" i="1" dirty="0" err="1" smtClean="0"/>
              <a:t>hyperbilirubinemia</a:t>
            </a:r>
            <a:endParaRPr lang="en-US" sz="1750" i="1" dirty="0" smtClean="0"/>
          </a:p>
          <a:p>
            <a:pPr>
              <a:lnSpc>
                <a:spcPct val="150000"/>
              </a:lnSpc>
            </a:pPr>
            <a:r>
              <a:rPr lang="en-US" sz="1750" dirty="0" err="1" smtClean="0"/>
              <a:t>Isoimmune</a:t>
            </a:r>
            <a:r>
              <a:rPr lang="en-US" sz="1750" dirty="0" smtClean="0"/>
              <a:t> Hemolytic Disease</a:t>
            </a:r>
          </a:p>
          <a:p>
            <a:pPr>
              <a:lnSpc>
                <a:spcPct val="150000"/>
              </a:lnSpc>
            </a:pPr>
            <a:r>
              <a:rPr lang="en-US" sz="1750" dirty="0" smtClean="0"/>
              <a:t>G6PD deficiency</a:t>
            </a:r>
          </a:p>
          <a:p>
            <a:pPr>
              <a:lnSpc>
                <a:spcPct val="150000"/>
              </a:lnSpc>
            </a:pPr>
            <a:r>
              <a:rPr lang="en-US" sz="1750" dirty="0" smtClean="0"/>
              <a:t>Asphyxia</a:t>
            </a:r>
          </a:p>
          <a:p>
            <a:pPr>
              <a:lnSpc>
                <a:spcPct val="150000"/>
              </a:lnSpc>
            </a:pPr>
            <a:r>
              <a:rPr lang="en-US" sz="1750" dirty="0" smtClean="0"/>
              <a:t>Significant lethargy</a:t>
            </a:r>
          </a:p>
          <a:p>
            <a:pPr>
              <a:lnSpc>
                <a:spcPct val="150000"/>
              </a:lnSpc>
            </a:pPr>
            <a:r>
              <a:rPr lang="en-US" sz="1750" dirty="0" smtClean="0"/>
              <a:t>Temperature instability</a:t>
            </a:r>
          </a:p>
          <a:p>
            <a:pPr>
              <a:lnSpc>
                <a:spcPct val="150000"/>
              </a:lnSpc>
            </a:pPr>
            <a:r>
              <a:rPr lang="en-US" sz="1750" dirty="0" smtClean="0"/>
              <a:t>Sepsis</a:t>
            </a:r>
          </a:p>
          <a:p>
            <a:pPr>
              <a:lnSpc>
                <a:spcPct val="150000"/>
              </a:lnSpc>
            </a:pPr>
            <a:r>
              <a:rPr lang="en-US" sz="1750" dirty="0" smtClean="0"/>
              <a:t>Acidosis</a:t>
            </a:r>
          </a:p>
          <a:p>
            <a:pPr>
              <a:lnSpc>
                <a:spcPct val="150000"/>
              </a:lnSpc>
            </a:pPr>
            <a:r>
              <a:rPr lang="en-US" sz="1750" dirty="0" smtClean="0"/>
              <a:t>Albumin &lt;3.0 g/</a:t>
            </a:r>
            <a:r>
              <a:rPr lang="en-US" sz="1750" dirty="0" err="1" smtClean="0"/>
              <a:t>dL</a:t>
            </a:r>
            <a:endParaRPr lang="en-US" sz="1750" dirty="0"/>
          </a:p>
        </p:txBody>
      </p:sp>
    </p:spTree>
    <p:extLst>
      <p:ext uri="{BB962C8B-B14F-4D97-AF65-F5344CB8AC3E}">
        <p14:creationId xmlns:p14="http://schemas.microsoft.com/office/powerpoint/2010/main" val="12140910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marL="0" indent="0">
              <a:buNone/>
            </a:pPr>
            <a:r>
              <a:rPr lang="en-US" dirty="0" smtClean="0">
                <a:cs typeface="Calibri (Body)"/>
              </a:rPr>
              <a:t>You </a:t>
            </a:r>
            <a:r>
              <a:rPr lang="en-US" dirty="0">
                <a:cs typeface="Calibri (Body)"/>
              </a:rPr>
              <a:t>are seeing a newborn at 96 hours after birth for his initial health supervision visit. The 2,500 gram neonate was born to a 34-year-old </a:t>
            </a:r>
            <a:r>
              <a:rPr lang="en-US" dirty="0" err="1">
                <a:cs typeface="Calibri (Body)"/>
              </a:rPr>
              <a:t>gravida</a:t>
            </a:r>
            <a:r>
              <a:rPr lang="en-US" dirty="0">
                <a:cs typeface="Calibri (Body)"/>
              </a:rPr>
              <a:t> 2, </a:t>
            </a:r>
            <a:r>
              <a:rPr lang="en-US" dirty="0" err="1">
                <a:cs typeface="Calibri (Body)"/>
              </a:rPr>
              <a:t>para</a:t>
            </a:r>
            <a:r>
              <a:rPr lang="en-US" dirty="0">
                <a:cs typeface="Calibri (Body)"/>
              </a:rPr>
              <a:t> 2 woman by induced vaginal delivery at 36 weeks’ gestation because of maternal chronic hypertension. The maternal blood type was A+ and antibody negative. He was exclusively breastfed in the hospital and was discharged at 72 hours after birth. His total serum bilirubin at discharge was 13 mg/</a:t>
            </a:r>
            <a:r>
              <a:rPr lang="en-US" dirty="0" err="1" smtClean="0">
                <a:cs typeface="Calibri (Body)"/>
              </a:rPr>
              <a:t>dL</a:t>
            </a:r>
            <a:endParaRPr lang="en-US" dirty="0" smtClean="0">
              <a:cs typeface="Calibri (Body)"/>
            </a:endParaRPr>
          </a:p>
          <a:p>
            <a:pPr marL="0" indent="0">
              <a:buNone/>
            </a:pPr>
            <a:endParaRPr lang="en-US" dirty="0" smtClean="0">
              <a:cs typeface="Calibri (Body)"/>
            </a:endParaRPr>
          </a:p>
          <a:p>
            <a:pPr marL="0" indent="0">
              <a:buNone/>
            </a:pPr>
            <a:r>
              <a:rPr lang="en-US" dirty="0" smtClean="0">
                <a:cs typeface="Calibri (Body)"/>
              </a:rPr>
              <a:t>The mother describes the infant as sleep but breastfeeding every 3 to 4 hours for 10 to 15 minutes. He has had 4 wet diapers and 1 stool since being discharged home yesterday. His weight today is 2,350 grams and his viral signs are normal. Physical examination is notable for a somewhat sleepy infant with jaundice to his knees. His total serum bilirubin is 17 mg/</a:t>
            </a:r>
            <a:r>
              <a:rPr lang="en-US" dirty="0" err="1" smtClean="0">
                <a:cs typeface="Calibri (Body)"/>
              </a:rPr>
              <a:t>dL</a:t>
            </a:r>
            <a:r>
              <a:rPr lang="en-US" dirty="0" smtClean="0">
                <a:cs typeface="Calibri (Body)"/>
              </a:rPr>
              <a:t>, and you decide to initiate phototherapy. </a:t>
            </a:r>
          </a:p>
          <a:p>
            <a:pPr marL="0" indent="0">
              <a:buNone/>
            </a:pPr>
            <a:endParaRPr lang="en-US" dirty="0" smtClean="0">
              <a:cs typeface="Calibri (Body)"/>
            </a:endParaRPr>
          </a:p>
          <a:p>
            <a:pPr marL="0" indent="0">
              <a:buNone/>
            </a:pPr>
            <a:r>
              <a:rPr lang="en-US" dirty="0" smtClean="0">
                <a:cs typeface="Calibri (Body)"/>
              </a:rPr>
              <a:t>Of </a:t>
            </a:r>
            <a:r>
              <a:rPr lang="en-US" dirty="0">
                <a:cs typeface="Calibri (Body)"/>
              </a:rPr>
              <a:t>the following, you advise the mother that the MOST significant reason her son is at risk for severe </a:t>
            </a:r>
            <a:r>
              <a:rPr lang="en-US" dirty="0" err="1">
                <a:cs typeface="Calibri (Body)"/>
              </a:rPr>
              <a:t>hyperbilirubinemia</a:t>
            </a:r>
            <a:r>
              <a:rPr lang="en-US" dirty="0">
                <a:cs typeface="Calibri (Body)"/>
              </a:rPr>
              <a:t> is because </a:t>
            </a:r>
            <a:r>
              <a:rPr lang="en-US" dirty="0" smtClean="0">
                <a:cs typeface="Calibri (Body)"/>
              </a:rPr>
              <a:t>his</a:t>
            </a:r>
          </a:p>
          <a:p>
            <a:pPr marL="0" indent="0">
              <a:buNone/>
            </a:pPr>
            <a:endParaRPr lang="en-US" dirty="0" smtClean="0">
              <a:cs typeface="Calibri (Body)"/>
            </a:endParaRPr>
          </a:p>
          <a:p>
            <a:pPr marL="0" indent="0">
              <a:buNone/>
            </a:pPr>
            <a:r>
              <a:rPr lang="en-US" dirty="0" smtClean="0">
                <a:cs typeface="Calibri (Body)"/>
              </a:rPr>
              <a:t>A. gestational </a:t>
            </a:r>
            <a:r>
              <a:rPr lang="en-US" dirty="0">
                <a:cs typeface="Calibri (Body)"/>
              </a:rPr>
              <a:t>age is 36 weeks	</a:t>
            </a:r>
          </a:p>
          <a:p>
            <a:pPr marL="0" indent="0">
              <a:buNone/>
            </a:pPr>
            <a:r>
              <a:rPr lang="en-US" dirty="0" smtClean="0">
                <a:cs typeface="Calibri (Body)"/>
              </a:rPr>
              <a:t>B. pre-discharge </a:t>
            </a:r>
            <a:r>
              <a:rPr lang="en-US" dirty="0">
                <a:cs typeface="Calibri (Body)"/>
              </a:rPr>
              <a:t>bilirubin value was an intermediate risk	</a:t>
            </a:r>
          </a:p>
          <a:p>
            <a:pPr marL="0" indent="0">
              <a:buNone/>
            </a:pPr>
            <a:r>
              <a:rPr lang="en-US" dirty="0" smtClean="0">
                <a:cs typeface="Calibri (Body)"/>
              </a:rPr>
              <a:t>C. sex </a:t>
            </a:r>
            <a:r>
              <a:rPr lang="en-US" dirty="0">
                <a:cs typeface="Calibri (Body)"/>
              </a:rPr>
              <a:t>is male	</a:t>
            </a:r>
          </a:p>
          <a:p>
            <a:pPr marL="0" indent="0">
              <a:buNone/>
            </a:pPr>
            <a:r>
              <a:rPr lang="en-US" dirty="0" smtClean="0">
                <a:cs typeface="Calibri (Body)"/>
              </a:rPr>
              <a:t>D. sibling </a:t>
            </a:r>
            <a:r>
              <a:rPr lang="en-US" dirty="0">
                <a:cs typeface="Calibri (Body)"/>
              </a:rPr>
              <a:t>had neonatal jaundice	</a:t>
            </a:r>
          </a:p>
          <a:p>
            <a:pPr marL="0" indent="0">
              <a:buNone/>
            </a:pPr>
            <a:r>
              <a:rPr lang="en-US" dirty="0" smtClean="0">
                <a:cs typeface="Calibri (Body)"/>
              </a:rPr>
              <a:t>E. weight </a:t>
            </a:r>
            <a:r>
              <a:rPr lang="en-US" dirty="0">
                <a:cs typeface="Calibri (Body)"/>
              </a:rPr>
              <a:t>loss is excessive	</a:t>
            </a:r>
          </a:p>
          <a:p>
            <a:endParaRPr lang="en-US" dirty="0">
              <a:cs typeface="Calibri (Body)"/>
            </a:endParaRPr>
          </a:p>
        </p:txBody>
      </p:sp>
    </p:spTree>
    <p:extLst>
      <p:ext uri="{BB962C8B-B14F-4D97-AF65-F5344CB8AC3E}">
        <p14:creationId xmlns:p14="http://schemas.microsoft.com/office/powerpoint/2010/main" val="32546910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86102</TotalTime>
  <Words>5292</Words>
  <Application>Microsoft Macintosh PowerPoint</Application>
  <PresentationFormat>On-screen Show (4:3)</PresentationFormat>
  <Paragraphs>360</Paragraphs>
  <Slides>37</Slides>
  <Notes>11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Neonatal Jaundice March, 2015</vt:lpstr>
      <vt:lpstr>PowerPoint Presentation</vt:lpstr>
      <vt:lpstr>Objectives</vt:lpstr>
      <vt:lpstr>Hyperbilirubinemia – Why do we care?</vt:lpstr>
      <vt:lpstr>Bhutani Normogram</vt:lpstr>
      <vt:lpstr>PowerPoint Presentation</vt:lpstr>
      <vt:lpstr>Hyperbilirubinemia Risk Factors</vt:lpstr>
      <vt:lpstr>Neurotoxicity Risk Factors</vt:lpstr>
      <vt:lpstr>PowerPoint Presentation</vt:lpstr>
      <vt:lpstr>Major and Minor Risk Factors</vt:lpstr>
      <vt:lpstr>Non-Pathologic Jaundice</vt:lpstr>
      <vt:lpstr>Hyperbilirubinemia – Pathologic Jaundice</vt:lpstr>
      <vt:lpstr>Causes of Hyperbilirubinemia</vt:lpstr>
      <vt:lpstr>Causes of Hyperbilirubinemia</vt:lpstr>
      <vt:lpstr>Causes of Hyperbilirubinemia</vt:lpstr>
      <vt:lpstr>Breast Milk Jaundice</vt:lpstr>
      <vt:lpstr>Breast Feeding Jaundice</vt:lpstr>
      <vt:lpstr>Breast Feeding Jaundice - Prevention</vt:lpstr>
      <vt:lpstr>Prevention and Treatment of Severe Hyperbilirubinemia</vt:lpstr>
      <vt:lpstr>Prevention and Treatment of Severe Hyperbilirubinemia</vt:lpstr>
      <vt:lpstr>Prep Question</vt:lpstr>
      <vt:lpstr>Prep Question</vt:lpstr>
      <vt:lpstr>Sepsis and Hyperbilirubinemia</vt:lpstr>
      <vt:lpstr>Prep Question</vt:lpstr>
      <vt:lpstr>Prep Question</vt:lpstr>
      <vt:lpstr>Prep Question</vt:lpstr>
      <vt:lpstr>Prep Question</vt:lpstr>
      <vt:lpstr>Cholestasis</vt:lpstr>
      <vt:lpstr>Prep Question</vt:lpstr>
      <vt:lpstr>Prep Question</vt:lpstr>
      <vt:lpstr>Galactosemia and Hyperbilirubinemia</vt:lpstr>
      <vt:lpstr>Prep Question</vt:lpstr>
      <vt:lpstr>Acute Bilirubin Encephalopathy (ABE)</vt:lpstr>
      <vt:lpstr>Prep Question</vt:lpstr>
      <vt:lpstr>Other Complications of Hyperbilirubinemia</vt:lpstr>
      <vt:lpstr>Summary</vt:lpstr>
      <vt:lpstr>References and Future Reading</vt:lpstr>
    </vt:vector>
  </TitlesOfParts>
  <Company>University of Florida Academic Health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Periodicity Guidelines</dc:title>
  <dc:creator>Kelly,Maria Natividad</dc:creator>
  <cp:lastModifiedBy>onyekachukwu osakwe</cp:lastModifiedBy>
  <cp:revision>86</cp:revision>
  <dcterms:created xsi:type="dcterms:W3CDTF">2013-12-26T17:22:23Z</dcterms:created>
  <dcterms:modified xsi:type="dcterms:W3CDTF">2015-02-19T00:17:07Z</dcterms:modified>
</cp:coreProperties>
</file>