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6"/>
  </p:notesMasterIdLst>
  <p:sldIdLst>
    <p:sldId id="256" r:id="rId2"/>
    <p:sldId id="257" r:id="rId3"/>
    <p:sldId id="274" r:id="rId4"/>
    <p:sldId id="295" r:id="rId5"/>
    <p:sldId id="305" r:id="rId6"/>
    <p:sldId id="306" r:id="rId7"/>
    <p:sldId id="307" r:id="rId8"/>
    <p:sldId id="323" r:id="rId9"/>
    <p:sldId id="308" r:id="rId10"/>
    <p:sldId id="309" r:id="rId11"/>
    <p:sldId id="310" r:id="rId12"/>
    <p:sldId id="325" r:id="rId13"/>
    <p:sldId id="311" r:id="rId14"/>
    <p:sldId id="312" r:id="rId15"/>
    <p:sldId id="313" r:id="rId16"/>
    <p:sldId id="314" r:id="rId17"/>
    <p:sldId id="315" r:id="rId18"/>
    <p:sldId id="317" r:id="rId19"/>
    <p:sldId id="318" r:id="rId20"/>
    <p:sldId id="321" r:id="rId21"/>
    <p:sldId id="320" r:id="rId22"/>
    <p:sldId id="322" r:id="rId23"/>
    <p:sldId id="324" r:id="rId24"/>
    <p:sldId id="32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816" autoAdjust="0"/>
  </p:normalViewPr>
  <p:slideViewPr>
    <p:cSldViewPr>
      <p:cViewPr>
        <p:scale>
          <a:sx n="70" d="100"/>
          <a:sy n="70" d="100"/>
        </p:scale>
        <p:origin x="-116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22800-1960-4104-9DE9-A9F4253B107B}"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E126-C1E1-4157-A6D9-C2338EE0D402}" type="slidenum">
              <a:rPr lang="en-US" smtClean="0"/>
              <a:pPr/>
              <a:t>‹#›</a:t>
            </a:fld>
            <a:endParaRPr lang="en-US"/>
          </a:p>
        </p:txBody>
      </p:sp>
    </p:spTree>
    <p:extLst>
      <p:ext uri="{BB962C8B-B14F-4D97-AF65-F5344CB8AC3E}">
        <p14:creationId xmlns:p14="http://schemas.microsoft.com/office/powerpoint/2010/main" xmlns="" val="14386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1</a:t>
            </a:fld>
            <a:endParaRPr lang="en-US"/>
          </a:p>
        </p:txBody>
      </p:sp>
    </p:spTree>
    <p:extLst>
      <p:ext uri="{BB962C8B-B14F-4D97-AF65-F5344CB8AC3E}">
        <p14:creationId xmlns:p14="http://schemas.microsoft.com/office/powerpoint/2010/main" xmlns="" val="70449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57250" lvl="2" indent="0">
              <a:buNone/>
            </a:pP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Triamcinolone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acetonide</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Fluocinolone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acetonide</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F1B0FAA-61F5-4E80-AF1D-5CCAAACACE95}" type="datetimeFigureOut">
              <a:rPr lang="en-US" smtClean="0"/>
              <a:pPr/>
              <a:t>4/2/2015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59AD4CD-C9EE-45DF-9D57-26356E0B2A65}"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1B0FAA-61F5-4E80-AF1D-5CCAAACACE95}"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1B0FAA-61F5-4E80-AF1D-5CCAAACACE95}"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1B0FAA-61F5-4E80-AF1D-5CCAAACACE95}"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F1B0FAA-61F5-4E80-AF1D-5CCAAACACE95}" type="datetimeFigureOut">
              <a:rPr lang="en-US" smtClean="0"/>
              <a:pPr/>
              <a:t>4/2/2015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59AD4CD-C9EE-45DF-9D57-26356E0B2A65}"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1B0FAA-61F5-4E80-AF1D-5CCAAACACE95}"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F1B0FAA-61F5-4E80-AF1D-5CCAAACACE95}" type="datetimeFigureOut">
              <a:rPr lang="en-US" smtClean="0"/>
              <a:pPr/>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AD4CD-C9EE-45DF-9D57-26356E0B2A65}"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1B0FAA-61F5-4E80-AF1D-5CCAAACACE95}" type="datetimeFigureOut">
              <a:rPr lang="en-US" smtClean="0"/>
              <a:pPr/>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AD4CD-C9EE-45DF-9D57-26356E0B2A65}"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0FAA-61F5-4E80-AF1D-5CCAAACACE95}" type="datetimeFigureOut">
              <a:rPr lang="en-US" smtClean="0"/>
              <a:pPr/>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AD4CD-C9EE-45DF-9D57-26356E0B2A65}"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F1B0FAA-61F5-4E80-AF1D-5CCAAACACE95}" type="datetimeFigureOut">
              <a:rPr lang="en-US" smtClean="0"/>
              <a:pPr/>
              <a:t>4/2/2015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59AD4CD-C9EE-45DF-9D57-26356E0B2A65}"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dirty="0" smtClean="0"/>
              <a:t>Atopic Dermatitis</a:t>
            </a:r>
            <a:br>
              <a:rPr lang="en-US" dirty="0" smtClean="0"/>
            </a:br>
            <a:r>
              <a:rPr lang="en-US" sz="3100" dirty="0" smtClean="0"/>
              <a:t>April 2015</a:t>
            </a:r>
            <a:endParaRPr lang="en-US" dirty="0"/>
          </a:p>
        </p:txBody>
      </p:sp>
      <p:sp>
        <p:nvSpPr>
          <p:cNvPr id="3" name="Subtitle 2"/>
          <p:cNvSpPr>
            <a:spLocks noGrp="1"/>
          </p:cNvSpPr>
          <p:nvPr>
            <p:ph type="subTitle" idx="1"/>
          </p:nvPr>
        </p:nvSpPr>
        <p:spPr>
          <a:xfrm>
            <a:off x="1371600" y="5029200"/>
            <a:ext cx="6400800" cy="1371600"/>
          </a:xfrm>
        </p:spPr>
        <p:txBody>
          <a:bodyPr>
            <a:normAutofit/>
          </a:bodyPr>
          <a:lstStyle/>
          <a:p>
            <a:r>
              <a:rPr lang="en-US" dirty="0" smtClean="0">
                <a:solidFill>
                  <a:schemeClr val="tx1">
                    <a:lumMod val="85000"/>
                    <a:lumOff val="15000"/>
                  </a:schemeClr>
                </a:solidFill>
              </a:rPr>
              <a:t>Pediatric Continuity Clinic Curriculum</a:t>
            </a:r>
          </a:p>
          <a:p>
            <a:r>
              <a:rPr lang="en-US" dirty="0" smtClean="0">
                <a:solidFill>
                  <a:schemeClr val="tx1">
                    <a:lumMod val="85000"/>
                    <a:lumOff val="15000"/>
                  </a:schemeClr>
                </a:solidFill>
              </a:rPr>
              <a:t>Created by: Matthew Pertzborn, PGL-2</a:t>
            </a:r>
            <a:endParaRPr lang="en-US" dirty="0">
              <a:solidFill>
                <a:schemeClr val="tx1">
                  <a:lumMod val="85000"/>
                  <a:lumOff val="15000"/>
                </a:schemeClr>
              </a:solidFill>
            </a:endParaRPr>
          </a:p>
        </p:txBody>
      </p:sp>
    </p:spTree>
    <p:extLst>
      <p:ext uri="{BB962C8B-B14F-4D97-AF65-F5344CB8AC3E}">
        <p14:creationId xmlns:p14="http://schemas.microsoft.com/office/powerpoint/2010/main" xmlns="" val="337493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2</a:t>
            </a:r>
            <a:r>
              <a:rPr lang="en-US" dirty="0" smtClean="0"/>
              <a:t>-1</a:t>
            </a:r>
            <a:r>
              <a:rPr lang="en-US" dirty="0"/>
              <a:t>?</a:t>
            </a:r>
          </a:p>
        </p:txBody>
      </p:sp>
      <p:sp>
        <p:nvSpPr>
          <p:cNvPr id="3" name="Content Placeholder 2"/>
          <p:cNvSpPr>
            <a:spLocks noGrp="1"/>
          </p:cNvSpPr>
          <p:nvPr>
            <p:ph sz="quarter" idx="1"/>
          </p:nvPr>
        </p:nvSpPr>
        <p:spPr>
          <a:xfrm>
            <a:off x="457200" y="1600200"/>
            <a:ext cx="8229600" cy="4648200"/>
          </a:xfrm>
        </p:spPr>
        <p:txBody>
          <a:bodyPr>
            <a:normAutofit fontScale="92500" lnSpcReduction="20000"/>
          </a:bodyPr>
          <a:lstStyle/>
          <a:p>
            <a:r>
              <a:rPr lang="en-US" dirty="0" smtClean="0"/>
              <a:t>Initial Management of Eczema:</a:t>
            </a:r>
          </a:p>
          <a:p>
            <a:pPr lvl="1"/>
            <a:r>
              <a:rPr lang="en-US" dirty="0" smtClean="0"/>
              <a:t>Removal of potential triggers if possible</a:t>
            </a:r>
          </a:p>
          <a:p>
            <a:pPr lvl="1"/>
            <a:r>
              <a:rPr lang="en-US" dirty="0" smtClean="0"/>
              <a:t>Use mild, non-scented soap (e.g. Dove soap) only</a:t>
            </a:r>
          </a:p>
          <a:p>
            <a:pPr lvl="1"/>
            <a:r>
              <a:rPr lang="en-US" dirty="0" smtClean="0"/>
              <a:t>Minimize non-soap cleaners</a:t>
            </a:r>
          </a:p>
          <a:p>
            <a:pPr lvl="2"/>
            <a:r>
              <a:rPr lang="en-US" dirty="0" smtClean="0"/>
              <a:t>Should be neutral to low pH, fragrance-free,  hypoallergenic if used</a:t>
            </a:r>
          </a:p>
          <a:p>
            <a:pPr lvl="1"/>
            <a:r>
              <a:rPr lang="en-US" dirty="0" smtClean="0"/>
              <a:t>Removal of certain detergents for washing clothes.  Avoid dryer sheets (e.g. Bounce) and detergents with fragrances.</a:t>
            </a:r>
            <a:endParaRPr lang="en-US" dirty="0" smtClean="0"/>
          </a:p>
          <a:p>
            <a:pPr lvl="1"/>
            <a:r>
              <a:rPr lang="en-US" dirty="0" smtClean="0"/>
              <a:t>Topical </a:t>
            </a:r>
            <a:r>
              <a:rPr lang="en-US" dirty="0" smtClean="0"/>
              <a:t>moisturizers/emollients (e.g. petrolatum jelly,  </a:t>
            </a:r>
            <a:r>
              <a:rPr lang="en-US" dirty="0" err="1" smtClean="0"/>
              <a:t>Aquaphor</a:t>
            </a:r>
            <a:r>
              <a:rPr lang="en-US" dirty="0" smtClean="0"/>
              <a:t> ointment) </a:t>
            </a:r>
          </a:p>
          <a:p>
            <a:pPr lvl="2"/>
            <a:r>
              <a:rPr lang="en-US" dirty="0" smtClean="0"/>
              <a:t>Ointments more effective than creams</a:t>
            </a:r>
          </a:p>
          <a:p>
            <a:pPr lvl="2"/>
            <a:r>
              <a:rPr lang="en-US" dirty="0" smtClean="0"/>
              <a:t>Lotions should be avoided</a:t>
            </a:r>
          </a:p>
          <a:p>
            <a:pPr lvl="2"/>
            <a:r>
              <a:rPr lang="en-US" dirty="0" smtClean="0"/>
              <a:t>Application after bath (immediately after drying)</a:t>
            </a:r>
          </a:p>
          <a:p>
            <a:pPr lvl="2"/>
            <a:r>
              <a:rPr lang="en-US" dirty="0" smtClean="0"/>
              <a:t>Application throughout the day </a:t>
            </a:r>
          </a:p>
          <a:p>
            <a:pPr lvl="3"/>
            <a:r>
              <a:rPr lang="en-US" dirty="0" smtClean="0"/>
              <a:t>Exact frequency and amount not well delineated in the literature</a:t>
            </a:r>
          </a:p>
          <a:p>
            <a:pPr lvl="1"/>
            <a:endParaRPr lang="en-US" dirty="0"/>
          </a:p>
        </p:txBody>
      </p:sp>
    </p:spTree>
    <p:extLst>
      <p:ext uri="{BB962C8B-B14F-4D97-AF65-F5344CB8AC3E}">
        <p14:creationId xmlns:p14="http://schemas.microsoft.com/office/powerpoint/2010/main" xmlns="" val="4187964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2</a:t>
            </a:r>
            <a:r>
              <a:rPr lang="en-US" dirty="0" smtClean="0"/>
              <a:t>-2?</a:t>
            </a:r>
            <a:endParaRPr lang="en-US" dirty="0"/>
          </a:p>
        </p:txBody>
      </p:sp>
      <p:sp>
        <p:nvSpPr>
          <p:cNvPr id="3" name="Content Placeholder 2"/>
          <p:cNvSpPr>
            <a:spLocks noGrp="1"/>
          </p:cNvSpPr>
          <p:nvPr>
            <p:ph sz="quarter" idx="1"/>
          </p:nvPr>
        </p:nvSpPr>
        <p:spPr>
          <a:xfrm>
            <a:off x="457200" y="1600200"/>
            <a:ext cx="8229600" cy="4648200"/>
          </a:xfrm>
        </p:spPr>
        <p:txBody>
          <a:bodyPr>
            <a:normAutofit fontScale="92500"/>
          </a:bodyPr>
          <a:lstStyle/>
          <a:p>
            <a:r>
              <a:rPr lang="en-US" dirty="0" smtClean="0"/>
              <a:t>Management of acute flares if the initial management is not adequate:</a:t>
            </a:r>
          </a:p>
          <a:p>
            <a:pPr lvl="1"/>
            <a:r>
              <a:rPr lang="en-US" dirty="0" smtClean="0"/>
              <a:t>Some advocate burst of high-dose corticosteroids with tapering in potency once controlled, others advocate starting with lowest-potency corticosteroids and then titrating upward</a:t>
            </a:r>
          </a:p>
          <a:p>
            <a:pPr lvl="1"/>
            <a:r>
              <a:rPr lang="en-US" dirty="0" smtClean="0"/>
              <a:t>Potency ranges from lowest-potency (class VII (e.g. hydrocortisone 0.25-1%)) to high-potency corticosteroids (class I (e.g. </a:t>
            </a:r>
            <a:r>
              <a:rPr lang="en-US" dirty="0" err="1" smtClean="0"/>
              <a:t>diflorasone</a:t>
            </a:r>
            <a:r>
              <a:rPr lang="en-US" dirty="0" smtClean="0"/>
              <a:t>))</a:t>
            </a:r>
          </a:p>
          <a:p>
            <a:pPr lvl="1"/>
            <a:r>
              <a:rPr lang="en-US" dirty="0" smtClean="0"/>
              <a:t>Caution should be used when applying higher-potency corticosteroids to the face, neck, or skin-folds as risk of significant systemic absorption is higher in these </a:t>
            </a:r>
            <a:r>
              <a:rPr lang="en-US" dirty="0" smtClean="0"/>
              <a:t>areas</a:t>
            </a:r>
          </a:p>
          <a:p>
            <a:pPr lvl="2"/>
            <a:r>
              <a:rPr lang="en-US" dirty="0" smtClean="0"/>
              <a:t>Avoid using higher-potency corticosteroids for more than 2 weeks at a time</a:t>
            </a:r>
            <a:endParaRPr lang="en-US" dirty="0" smtClean="0"/>
          </a:p>
          <a:p>
            <a:pPr lvl="1"/>
            <a:r>
              <a:rPr lang="en-US" dirty="0" smtClean="0"/>
              <a:t>Typically dosed 2x per day</a:t>
            </a:r>
          </a:p>
        </p:txBody>
      </p:sp>
    </p:spTree>
    <p:extLst>
      <p:ext uri="{BB962C8B-B14F-4D97-AF65-F5344CB8AC3E}">
        <p14:creationId xmlns:p14="http://schemas.microsoft.com/office/powerpoint/2010/main" xmlns="" val="852944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2</a:t>
            </a:r>
            <a:r>
              <a:rPr lang="en-US" dirty="0" smtClean="0"/>
              <a:t>-2?</a:t>
            </a:r>
            <a:endParaRPr lang="en-US" dirty="0"/>
          </a:p>
        </p:txBody>
      </p:sp>
      <p:sp>
        <p:nvSpPr>
          <p:cNvPr id="3" name="Content Placeholder 2"/>
          <p:cNvSpPr>
            <a:spLocks noGrp="1"/>
          </p:cNvSpPr>
          <p:nvPr>
            <p:ph sz="quarter" idx="1"/>
          </p:nvPr>
        </p:nvSpPr>
        <p:spPr>
          <a:xfrm>
            <a:off x="457200" y="1600200"/>
            <a:ext cx="8229600" cy="4648200"/>
          </a:xfrm>
        </p:spPr>
        <p:txBody>
          <a:bodyPr>
            <a:normAutofit/>
          </a:bodyPr>
          <a:lstStyle/>
          <a:p>
            <a:r>
              <a:rPr lang="en-US" dirty="0" smtClean="0"/>
              <a:t>Management of acute flares if the initial managements are not adequate:</a:t>
            </a:r>
          </a:p>
          <a:p>
            <a:pPr lvl="1"/>
            <a:r>
              <a:rPr lang="en-US" dirty="0" smtClean="0"/>
              <a:t>Wet-wrap therapy can be useful as adjunct</a:t>
            </a:r>
          </a:p>
          <a:p>
            <a:pPr lvl="2"/>
            <a:r>
              <a:rPr lang="en-US" dirty="0" smtClean="0"/>
              <a:t>Involves covering the area on which the topical moisturizer or topical corticosteroid is applied with a wet bandage and then placing a dry bandage on top of the wet bandage</a:t>
            </a:r>
          </a:p>
          <a:p>
            <a:pPr lvl="2"/>
            <a:r>
              <a:rPr lang="en-US" dirty="0" smtClean="0"/>
              <a:t>Wrap may be kept on for up to 24 hours at a time and this adjunct has been used for as much as 2 weeks in the literature</a:t>
            </a:r>
          </a:p>
          <a:p>
            <a:pPr lvl="2"/>
            <a:r>
              <a:rPr lang="en-US" dirty="0" smtClean="0"/>
              <a:t>Use of this adjunct with mid- to high-potency corticosteroids is controversial</a:t>
            </a:r>
          </a:p>
          <a:p>
            <a:pPr lvl="2"/>
            <a:endParaRPr lang="en-US" dirty="0"/>
          </a:p>
        </p:txBody>
      </p:sp>
    </p:spTree>
    <p:extLst>
      <p:ext uri="{BB962C8B-B14F-4D97-AF65-F5344CB8AC3E}">
        <p14:creationId xmlns:p14="http://schemas.microsoft.com/office/powerpoint/2010/main" xmlns="" val="85294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2</a:t>
            </a:r>
            <a:r>
              <a:rPr lang="en-US" dirty="0" smtClean="0"/>
              <a:t>-3?</a:t>
            </a:r>
            <a:endParaRPr lang="en-US" dirty="0"/>
          </a:p>
        </p:txBody>
      </p:sp>
      <p:sp>
        <p:nvSpPr>
          <p:cNvPr id="3" name="Content Placeholder 2"/>
          <p:cNvSpPr>
            <a:spLocks noGrp="1"/>
          </p:cNvSpPr>
          <p:nvPr>
            <p:ph sz="quarter" idx="1"/>
          </p:nvPr>
        </p:nvSpPr>
        <p:spPr>
          <a:xfrm>
            <a:off x="457200" y="1600200"/>
            <a:ext cx="8229600" cy="4648200"/>
          </a:xfrm>
        </p:spPr>
        <p:txBody>
          <a:bodyPr>
            <a:normAutofit/>
          </a:bodyPr>
          <a:lstStyle/>
          <a:p>
            <a:r>
              <a:rPr lang="en-US" dirty="0" smtClean="0"/>
              <a:t>Topical </a:t>
            </a:r>
            <a:r>
              <a:rPr lang="en-US" dirty="0" err="1" smtClean="0"/>
              <a:t>calcineurin</a:t>
            </a:r>
            <a:r>
              <a:rPr lang="en-US" dirty="0" smtClean="0"/>
              <a:t> inhibitors</a:t>
            </a:r>
          </a:p>
          <a:p>
            <a:pPr lvl="1"/>
            <a:r>
              <a:rPr lang="en-US" dirty="0" smtClean="0"/>
              <a:t>May be used to avoid side/adverse effects of corticosteroids, particularly if high-potency corticosteroids are required, skin atrophy secondary to corticosteroid use occurs, or topical corticosteroids are required long-term</a:t>
            </a:r>
          </a:p>
          <a:p>
            <a:pPr lvl="1"/>
            <a:r>
              <a:rPr lang="en-US" dirty="0" smtClean="0"/>
              <a:t>Topical </a:t>
            </a:r>
            <a:r>
              <a:rPr lang="en-US" dirty="0" err="1" smtClean="0"/>
              <a:t>tacrolimus</a:t>
            </a:r>
            <a:r>
              <a:rPr lang="en-US" dirty="0" smtClean="0"/>
              <a:t> ointment (0.03-0.1%) or </a:t>
            </a:r>
            <a:r>
              <a:rPr lang="en-US" dirty="0" err="1" smtClean="0"/>
              <a:t>pimecrolimus</a:t>
            </a:r>
            <a:r>
              <a:rPr lang="en-US" dirty="0" smtClean="0"/>
              <a:t> cream (1%)</a:t>
            </a:r>
          </a:p>
          <a:p>
            <a:pPr lvl="1"/>
            <a:r>
              <a:rPr lang="en-US" dirty="0" smtClean="0"/>
              <a:t>Typically dosed 2x per day</a:t>
            </a:r>
            <a:endParaRPr lang="en-US" dirty="0"/>
          </a:p>
        </p:txBody>
      </p:sp>
    </p:spTree>
    <p:extLst>
      <p:ext uri="{BB962C8B-B14F-4D97-AF65-F5344CB8AC3E}">
        <p14:creationId xmlns:p14="http://schemas.microsoft.com/office/powerpoint/2010/main" xmlns="" val="2200855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sz="quarter" idx="1"/>
          </p:nvPr>
        </p:nvSpPr>
        <p:spPr/>
        <p:txBody>
          <a:bodyPr/>
          <a:lstStyle/>
          <a:p>
            <a:r>
              <a:rPr lang="en-US" dirty="0" smtClean="0"/>
              <a:t>Clinical pearl: </a:t>
            </a:r>
            <a:r>
              <a:rPr lang="en-US" dirty="0" smtClean="0"/>
              <a:t>Important to apply emollient/ointment after every bath (pad down with towel, don’t wipe after the bath prior to application)</a:t>
            </a:r>
            <a:endParaRPr lang="en-US" dirty="0"/>
          </a:p>
        </p:txBody>
      </p:sp>
      <p:pic>
        <p:nvPicPr>
          <p:cNvPr id="3074" name="Picture 2" descr="C:\Documents and Settings\Matt\Local Settings\Temporary Internet Files\Content.IE5\KJY8FC7Z\MC900366708[1].wmf"/>
          <p:cNvPicPr>
            <a:picLocks noChangeAspect="1" noChangeArrowheads="1"/>
          </p:cNvPicPr>
          <p:nvPr/>
        </p:nvPicPr>
        <p:blipFill>
          <a:blip r:embed="rId2"/>
          <a:srcRect/>
          <a:stretch>
            <a:fillRect/>
          </a:stretch>
        </p:blipFill>
        <p:spPr bwMode="auto">
          <a:xfrm>
            <a:off x="2590800" y="3657600"/>
            <a:ext cx="3920854" cy="1485443"/>
          </a:xfrm>
          <a:prstGeom prst="rect">
            <a:avLst/>
          </a:prstGeom>
          <a:noFill/>
        </p:spPr>
      </p:pic>
    </p:spTree>
    <p:extLst>
      <p:ext uri="{BB962C8B-B14F-4D97-AF65-F5344CB8AC3E}">
        <p14:creationId xmlns:p14="http://schemas.microsoft.com/office/powerpoint/2010/main" xmlns="" val="1165069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 3 year old male presents with a 2 year history of intermittent </a:t>
            </a:r>
            <a:r>
              <a:rPr lang="en-US" dirty="0" err="1" smtClean="0"/>
              <a:t>erythema</a:t>
            </a:r>
            <a:r>
              <a:rPr lang="en-US" dirty="0" smtClean="0"/>
              <a:t>, dryness, and cracking of the skin on the face and on the extensor surfaces of the arms.  Starting 5 days ago, there has been some crusting on the face with a small amount of yellow oozing </a:t>
            </a:r>
          </a:p>
          <a:p>
            <a:r>
              <a:rPr lang="en-US" dirty="0" smtClean="0"/>
              <a:t>What other medical conditions (non-infectious) are associated with eczema?</a:t>
            </a:r>
          </a:p>
          <a:p>
            <a:r>
              <a:rPr lang="en-US" dirty="0" smtClean="0"/>
              <a:t>Are there increased risk of infectious co-morbidities in eczema?</a:t>
            </a:r>
            <a:endParaRPr lang="en-US" dirty="0"/>
          </a:p>
          <a:p>
            <a:r>
              <a:rPr lang="en-US" dirty="0" smtClean="0"/>
              <a:t>Is there anything that can be done to prevent secondary infection?</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xmlns="" val="3517013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a:t>
            </a:r>
            <a:r>
              <a:rPr lang="en-US" dirty="0" smtClean="0"/>
              <a:t>3-1</a:t>
            </a:r>
            <a:r>
              <a:rPr lang="en-US" dirty="0"/>
              <a:t>?</a:t>
            </a:r>
          </a:p>
        </p:txBody>
      </p:sp>
      <p:sp>
        <p:nvSpPr>
          <p:cNvPr id="3" name="Content Placeholder 2"/>
          <p:cNvSpPr>
            <a:spLocks noGrp="1"/>
          </p:cNvSpPr>
          <p:nvPr>
            <p:ph sz="quarter" idx="1"/>
          </p:nvPr>
        </p:nvSpPr>
        <p:spPr>
          <a:xfrm>
            <a:off x="457200" y="1600200"/>
            <a:ext cx="8229600" cy="4648200"/>
          </a:xfrm>
        </p:spPr>
        <p:txBody>
          <a:bodyPr>
            <a:normAutofit/>
          </a:bodyPr>
          <a:lstStyle/>
          <a:p>
            <a:r>
              <a:rPr lang="en-US" dirty="0" smtClean="0"/>
              <a:t>Allergic rhinitis, asthma, and food allergies are associated with eczema.</a:t>
            </a:r>
          </a:p>
          <a:p>
            <a:r>
              <a:rPr lang="en-US" dirty="0" smtClean="0"/>
              <a:t>Extra careful screening for the above conditions should occur</a:t>
            </a:r>
            <a:endParaRPr lang="en-US" dirty="0"/>
          </a:p>
        </p:txBody>
      </p:sp>
    </p:spTree>
    <p:extLst>
      <p:ext uri="{BB962C8B-B14F-4D97-AF65-F5344CB8AC3E}">
        <p14:creationId xmlns:p14="http://schemas.microsoft.com/office/powerpoint/2010/main" xmlns="" val="3929967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a:t>
            </a:r>
            <a:r>
              <a:rPr lang="en-US" dirty="0" smtClean="0"/>
              <a:t>3-2?</a:t>
            </a:r>
            <a:endParaRPr lang="en-US" dirty="0"/>
          </a:p>
        </p:txBody>
      </p:sp>
      <p:sp>
        <p:nvSpPr>
          <p:cNvPr id="3" name="Content Placeholder 2"/>
          <p:cNvSpPr>
            <a:spLocks noGrp="1"/>
          </p:cNvSpPr>
          <p:nvPr>
            <p:ph sz="quarter" idx="1"/>
          </p:nvPr>
        </p:nvSpPr>
        <p:spPr>
          <a:xfrm>
            <a:off x="457200" y="1371600"/>
            <a:ext cx="8229600" cy="4953000"/>
          </a:xfrm>
        </p:spPr>
        <p:txBody>
          <a:bodyPr>
            <a:normAutofit fontScale="85000" lnSpcReduction="20000"/>
          </a:bodyPr>
          <a:lstStyle/>
          <a:p>
            <a:r>
              <a:rPr lang="en-US" dirty="0" smtClean="0"/>
              <a:t>Secondary skin infections possible:</a:t>
            </a:r>
          </a:p>
          <a:p>
            <a:pPr lvl="1"/>
            <a:r>
              <a:rPr lang="en-US" dirty="0" smtClean="0"/>
              <a:t>Staphylococcus </a:t>
            </a:r>
            <a:r>
              <a:rPr lang="en-US" dirty="0" err="1" smtClean="0"/>
              <a:t>aureus</a:t>
            </a:r>
            <a:r>
              <a:rPr lang="en-US" dirty="0" smtClean="0"/>
              <a:t> most common</a:t>
            </a:r>
          </a:p>
          <a:p>
            <a:r>
              <a:rPr lang="en-US" dirty="0" smtClean="0"/>
              <a:t>Appropriate systemic antibiotic therapy if secondary infection occurs (depends on local resistance profiles)</a:t>
            </a:r>
          </a:p>
          <a:p>
            <a:pPr lvl="1"/>
            <a:r>
              <a:rPr lang="en-US" dirty="0" err="1" smtClean="0"/>
              <a:t>Clindamycin</a:t>
            </a:r>
            <a:endParaRPr lang="en-US" dirty="0" smtClean="0"/>
          </a:p>
          <a:p>
            <a:pPr lvl="1"/>
            <a:r>
              <a:rPr lang="en-US" dirty="0" err="1" smtClean="0"/>
              <a:t>Bactrim</a:t>
            </a:r>
            <a:endParaRPr lang="en-US" dirty="0" smtClean="0"/>
          </a:p>
          <a:p>
            <a:r>
              <a:rPr lang="en-US" dirty="0" smtClean="0"/>
              <a:t>If secondary infections frequent:</a:t>
            </a:r>
          </a:p>
          <a:p>
            <a:pPr lvl="1"/>
            <a:r>
              <a:rPr lang="en-US" dirty="0" err="1" smtClean="0"/>
              <a:t>Mupirocin</a:t>
            </a:r>
            <a:r>
              <a:rPr lang="en-US" dirty="0" smtClean="0"/>
              <a:t> to the </a:t>
            </a:r>
            <a:r>
              <a:rPr lang="en-US" dirty="0" err="1" smtClean="0"/>
              <a:t>nares</a:t>
            </a:r>
            <a:r>
              <a:rPr lang="en-US" dirty="0" smtClean="0"/>
              <a:t> if Staphylococcus </a:t>
            </a:r>
            <a:r>
              <a:rPr lang="en-US" dirty="0" err="1" smtClean="0"/>
              <a:t>aureus</a:t>
            </a:r>
            <a:r>
              <a:rPr lang="en-US" dirty="0" smtClean="0"/>
              <a:t> colonization suspected (BID x10 days)</a:t>
            </a:r>
          </a:p>
          <a:p>
            <a:pPr lvl="1"/>
            <a:r>
              <a:rPr lang="en-US" dirty="0" smtClean="0"/>
              <a:t>Bleach baths if signs of secondary infection </a:t>
            </a:r>
            <a:r>
              <a:rPr lang="en-US" dirty="0" smtClean="0"/>
              <a:t>present (may also do this </a:t>
            </a:r>
            <a:r>
              <a:rPr lang="en-US" dirty="0" err="1" smtClean="0"/>
              <a:t>prophylactically</a:t>
            </a:r>
            <a:r>
              <a:rPr lang="en-US" dirty="0" smtClean="0"/>
              <a:t> if eczema is extensive)</a:t>
            </a:r>
            <a:endParaRPr lang="en-US" dirty="0" smtClean="0"/>
          </a:p>
          <a:p>
            <a:pPr lvl="2"/>
            <a:r>
              <a:rPr lang="en-US" dirty="0" smtClean="0"/>
              <a:t>Can reduce colonization </a:t>
            </a:r>
            <a:r>
              <a:rPr lang="en-US" dirty="0" smtClean="0"/>
              <a:t>dramatically</a:t>
            </a:r>
            <a:endParaRPr lang="en-US" dirty="0" smtClean="0"/>
          </a:p>
          <a:p>
            <a:pPr lvl="2"/>
            <a:r>
              <a:rPr lang="en-US" dirty="0" smtClean="0"/>
              <a:t>1/4-1/2 cup household bleach (6% sodium hypochlorite) in half-filled bath</a:t>
            </a:r>
          </a:p>
          <a:p>
            <a:pPr lvl="2"/>
            <a:r>
              <a:rPr lang="en-US" dirty="0" smtClean="0"/>
              <a:t>Stay in bath 20 minutes then rinse with fresh water after</a:t>
            </a:r>
          </a:p>
          <a:p>
            <a:pPr lvl="2"/>
            <a:r>
              <a:rPr lang="en-US" dirty="0" smtClean="0"/>
              <a:t>Typically weekly</a:t>
            </a:r>
          </a:p>
          <a:p>
            <a:pPr lvl="2"/>
            <a:r>
              <a:rPr lang="en-US" dirty="0" smtClean="0"/>
              <a:t>Lukewarm temperature</a:t>
            </a:r>
          </a:p>
          <a:p>
            <a:endParaRPr lang="en-US" dirty="0"/>
          </a:p>
        </p:txBody>
      </p:sp>
    </p:spTree>
    <p:extLst>
      <p:ext uri="{BB962C8B-B14F-4D97-AF65-F5344CB8AC3E}">
        <p14:creationId xmlns:p14="http://schemas.microsoft.com/office/powerpoint/2010/main" xmlns="" val="3367031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sz="quarter" idx="1"/>
          </p:nvPr>
        </p:nvSpPr>
        <p:spPr/>
        <p:txBody>
          <a:bodyPr/>
          <a:lstStyle/>
          <a:p>
            <a:r>
              <a:rPr lang="en-US" dirty="0" smtClean="0"/>
              <a:t>Clinical pearl: Remember to ask about family history of allergic rhinitis (seasonal allergies), </a:t>
            </a:r>
            <a:r>
              <a:rPr lang="en-US" dirty="0" smtClean="0"/>
              <a:t>hay fever,  asthma</a:t>
            </a:r>
            <a:r>
              <a:rPr lang="en-US" dirty="0" smtClean="0"/>
              <a:t>, </a:t>
            </a:r>
            <a:r>
              <a:rPr lang="en-US" dirty="0" smtClean="0"/>
              <a:t>and </a:t>
            </a:r>
            <a:r>
              <a:rPr lang="en-US" dirty="0" smtClean="0"/>
              <a:t>eczema. </a:t>
            </a:r>
          </a:p>
          <a:p>
            <a:pPr lvl="1"/>
            <a:r>
              <a:rPr lang="en-US" dirty="0" smtClean="0"/>
              <a:t>70% of patients with eczema have atopic disease in other members of the family</a:t>
            </a:r>
            <a:endParaRPr lang="en-US" dirty="0"/>
          </a:p>
        </p:txBody>
      </p:sp>
      <p:pic>
        <p:nvPicPr>
          <p:cNvPr id="2050" name="Picture 2" descr="C:\Documents and Settings\Matt\Local Settings\Temporary Internet Files\Content.IE5\KHE0OWMA\MC900293316[1].wmf"/>
          <p:cNvPicPr>
            <a:picLocks noChangeAspect="1" noChangeArrowheads="1"/>
          </p:cNvPicPr>
          <p:nvPr/>
        </p:nvPicPr>
        <p:blipFill>
          <a:blip r:embed="rId2"/>
          <a:srcRect/>
          <a:stretch>
            <a:fillRect/>
          </a:stretch>
        </p:blipFill>
        <p:spPr bwMode="auto">
          <a:xfrm>
            <a:off x="3810000" y="3124200"/>
            <a:ext cx="1447800" cy="3106074"/>
          </a:xfrm>
          <a:prstGeom prst="rect">
            <a:avLst/>
          </a:prstGeom>
          <a:noFill/>
        </p:spPr>
      </p:pic>
    </p:spTree>
    <p:extLst>
      <p:ext uri="{BB962C8B-B14F-4D97-AF65-F5344CB8AC3E}">
        <p14:creationId xmlns:p14="http://schemas.microsoft.com/office/powerpoint/2010/main" xmlns="" val="82677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PREP 2014 Item 141:</a:t>
            </a:r>
          </a:p>
          <a:p>
            <a:pPr lvl="1">
              <a:buNone/>
            </a:pPr>
            <a:r>
              <a:rPr lang="en-US" dirty="0" smtClean="0"/>
              <a:t>The mother of a 7-month-old infant is frustrated that the infant’s atopic dermatitis is not getting better. He is awake “all night” scratching and is irritable and fussy. She has been giving him </a:t>
            </a:r>
            <a:r>
              <a:rPr lang="en-US" dirty="0" err="1" smtClean="0"/>
              <a:t>diphenhydramine</a:t>
            </a:r>
            <a:r>
              <a:rPr lang="en-US" dirty="0" smtClean="0"/>
              <a:t> every 8 hours and applying hypoallergenic moisturizer and a topical corticosteroid cream twice a day. The infant was breastfed until 3 months ago and then switched to a cow milk-based formula. On physical examination, you notice that he has dry, </a:t>
            </a:r>
            <a:r>
              <a:rPr lang="en-US" dirty="0" err="1" smtClean="0"/>
              <a:t>erythematous</a:t>
            </a:r>
            <a:r>
              <a:rPr lang="en-US" dirty="0" smtClean="0"/>
              <a:t> papules and patches, with excoriation marks on his face, neck, </a:t>
            </a:r>
            <a:r>
              <a:rPr lang="en-US" dirty="0" err="1" smtClean="0"/>
              <a:t>antecubital</a:t>
            </a:r>
            <a:r>
              <a:rPr lang="en-US" dirty="0" smtClean="0"/>
              <a:t> </a:t>
            </a:r>
            <a:r>
              <a:rPr lang="en-US" dirty="0" err="1" smtClean="0"/>
              <a:t>fossae</a:t>
            </a:r>
            <a:r>
              <a:rPr lang="en-US" dirty="0" smtClean="0"/>
              <a:t>, </a:t>
            </a:r>
            <a:r>
              <a:rPr lang="en-US" dirty="0" err="1" smtClean="0"/>
              <a:t>popliteal</a:t>
            </a:r>
            <a:r>
              <a:rPr lang="en-US" dirty="0" smtClean="0"/>
              <a:t> </a:t>
            </a:r>
            <a:r>
              <a:rPr lang="en-US" dirty="0" err="1" smtClean="0"/>
              <a:t>fossae</a:t>
            </a:r>
            <a:r>
              <a:rPr lang="en-US" dirty="0" smtClean="0"/>
              <a:t>, and back. He has normal growth parameters.</a:t>
            </a:r>
          </a:p>
          <a:p>
            <a:pPr lvl="1">
              <a:buNone/>
            </a:pPr>
            <a:r>
              <a:rPr lang="en-US" dirty="0" smtClean="0"/>
              <a:t>Of the following, the MOST appropriate next step in this infant’s management is to recommend:</a:t>
            </a:r>
          </a:p>
          <a:p>
            <a:pPr lvl="1">
              <a:buNone/>
            </a:pPr>
            <a:r>
              <a:rPr lang="en-US" dirty="0" smtClean="0"/>
              <a:t>A. discontinuing </a:t>
            </a:r>
            <a:r>
              <a:rPr lang="en-US" dirty="0" err="1" smtClean="0"/>
              <a:t>diphenhydramine</a:t>
            </a:r>
            <a:r>
              <a:rPr lang="en-US" dirty="0" smtClean="0"/>
              <a:t> and switching him to daily </a:t>
            </a:r>
            <a:r>
              <a:rPr lang="en-US" dirty="0" err="1" smtClean="0"/>
              <a:t>loratadine</a:t>
            </a:r>
            <a:endParaRPr lang="en-US" dirty="0" smtClean="0"/>
          </a:p>
          <a:p>
            <a:pPr lvl="1">
              <a:buNone/>
            </a:pPr>
            <a:r>
              <a:rPr lang="en-US" dirty="0" smtClean="0"/>
              <a:t>B. eliminating cow milk, egg, soy, and wheat from his diet</a:t>
            </a:r>
          </a:p>
          <a:p>
            <a:pPr lvl="1">
              <a:buNone/>
            </a:pPr>
            <a:r>
              <a:rPr lang="en-US" dirty="0" smtClean="0"/>
              <a:t>C. Introducing cow milk on a trial basis to see if the rash worsens</a:t>
            </a:r>
          </a:p>
          <a:p>
            <a:pPr lvl="1">
              <a:buNone/>
            </a:pPr>
            <a:r>
              <a:rPr lang="en-US" dirty="0" smtClean="0"/>
              <a:t>D. switching to hypoallergenic formula and a diet of only rice and chicken</a:t>
            </a:r>
          </a:p>
          <a:p>
            <a:pPr lvl="1">
              <a:buNone/>
            </a:pPr>
            <a:r>
              <a:rPr lang="en-US" dirty="0" smtClean="0"/>
              <a:t>E. testing for pertinent, potential food allergen triggers</a:t>
            </a:r>
            <a:endParaRPr lang="en-US" dirty="0"/>
          </a:p>
        </p:txBody>
      </p:sp>
    </p:spTree>
    <p:extLst>
      <p:ext uri="{BB962C8B-B14F-4D97-AF65-F5344CB8AC3E}">
        <p14:creationId xmlns:p14="http://schemas.microsoft.com/office/powerpoint/2010/main" xmlns="" val="1134497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a:bodyPr>
          <a:lstStyle/>
          <a:p>
            <a:r>
              <a:rPr lang="en-US" dirty="0" smtClean="0"/>
              <a:t>Describe the common clinical presentation and diagnosis of atopic dermatitis</a:t>
            </a:r>
          </a:p>
          <a:p>
            <a:r>
              <a:rPr lang="en-US" dirty="0" smtClean="0"/>
              <a:t>Understand the management of atopic dermatitis</a:t>
            </a:r>
            <a:endParaRPr lang="en-US" dirty="0"/>
          </a:p>
          <a:p>
            <a:r>
              <a:rPr lang="en-US" dirty="0" smtClean="0"/>
              <a:t>Discuss common co-morbidities and complications of atopic dermatitis</a:t>
            </a:r>
          </a:p>
        </p:txBody>
      </p:sp>
    </p:spTree>
    <p:extLst>
      <p:ext uri="{BB962C8B-B14F-4D97-AF65-F5344CB8AC3E}">
        <p14:creationId xmlns:p14="http://schemas.microsoft.com/office/powerpoint/2010/main" xmlns="" val="249697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sz="quarter" idx="1"/>
          </p:nvPr>
        </p:nvSpPr>
        <p:spPr>
          <a:xfrm>
            <a:off x="457200" y="1219200"/>
            <a:ext cx="8229600" cy="5410200"/>
          </a:xfrm>
        </p:spPr>
        <p:txBody>
          <a:bodyPr>
            <a:normAutofit fontScale="85000" lnSpcReduction="20000"/>
          </a:bodyPr>
          <a:lstStyle/>
          <a:p>
            <a:pPr>
              <a:buNone/>
            </a:pPr>
            <a:r>
              <a:rPr lang="en-US" dirty="0" smtClean="0"/>
              <a:t>PREP 2014 Item 141:</a:t>
            </a:r>
          </a:p>
          <a:p>
            <a:pPr lvl="1">
              <a:buNone/>
            </a:pPr>
            <a:r>
              <a:rPr lang="en-US" dirty="0" smtClean="0"/>
              <a:t>The mother of a 7-month-old infant is frustrated that the infant’s atopic dermatitis is not getting better. He is awake “all night” scratching and is irritable and fussy. She has been giving him </a:t>
            </a:r>
            <a:r>
              <a:rPr lang="en-US" dirty="0" err="1" smtClean="0"/>
              <a:t>diphenhydramine</a:t>
            </a:r>
            <a:r>
              <a:rPr lang="en-US" dirty="0" smtClean="0"/>
              <a:t> every 8 hours and applying hypoallergenic moisturizer and a topical corticosteroid cream twice a day. The infant was breastfed until 3 months ago and then switched to a cow milk-based formula. On physical examination, you notice that he has dry, </a:t>
            </a:r>
            <a:r>
              <a:rPr lang="en-US" dirty="0" err="1" smtClean="0"/>
              <a:t>erythematous</a:t>
            </a:r>
            <a:r>
              <a:rPr lang="en-US" dirty="0" smtClean="0"/>
              <a:t> papules and patches, with excoriation marks on his face, neck, </a:t>
            </a:r>
            <a:r>
              <a:rPr lang="en-US" dirty="0" err="1" smtClean="0"/>
              <a:t>antecubital</a:t>
            </a:r>
            <a:r>
              <a:rPr lang="en-US" dirty="0" smtClean="0"/>
              <a:t> </a:t>
            </a:r>
            <a:r>
              <a:rPr lang="en-US" dirty="0" err="1" smtClean="0"/>
              <a:t>fossae</a:t>
            </a:r>
            <a:r>
              <a:rPr lang="en-US" dirty="0" smtClean="0"/>
              <a:t>, </a:t>
            </a:r>
            <a:r>
              <a:rPr lang="en-US" dirty="0" err="1" smtClean="0"/>
              <a:t>popliteal</a:t>
            </a:r>
            <a:r>
              <a:rPr lang="en-US" dirty="0" smtClean="0"/>
              <a:t> </a:t>
            </a:r>
            <a:r>
              <a:rPr lang="en-US" dirty="0" err="1" smtClean="0"/>
              <a:t>fossae</a:t>
            </a:r>
            <a:r>
              <a:rPr lang="en-US" dirty="0" smtClean="0"/>
              <a:t>, and back. He has normal growth parameters.</a:t>
            </a:r>
          </a:p>
          <a:p>
            <a:pPr lvl="1">
              <a:buNone/>
            </a:pPr>
            <a:r>
              <a:rPr lang="en-US" dirty="0" smtClean="0"/>
              <a:t>Of the following, the MOST appropriate next step in this infant’s management is to recommend:</a:t>
            </a:r>
          </a:p>
          <a:p>
            <a:pPr lvl="1">
              <a:buNone/>
            </a:pPr>
            <a:r>
              <a:rPr lang="en-US" dirty="0" smtClean="0"/>
              <a:t>A. discontinuing </a:t>
            </a:r>
            <a:r>
              <a:rPr lang="en-US" dirty="0" err="1" smtClean="0"/>
              <a:t>diphenhydramine</a:t>
            </a:r>
            <a:r>
              <a:rPr lang="en-US" dirty="0" smtClean="0"/>
              <a:t> and switching him to daily </a:t>
            </a:r>
            <a:r>
              <a:rPr lang="en-US" dirty="0" err="1" smtClean="0"/>
              <a:t>loratadine</a:t>
            </a:r>
            <a:endParaRPr lang="en-US" dirty="0" smtClean="0"/>
          </a:p>
          <a:p>
            <a:pPr lvl="1">
              <a:buNone/>
            </a:pPr>
            <a:r>
              <a:rPr lang="en-US" dirty="0" smtClean="0"/>
              <a:t>B. eliminating cow milk, egg, soy, and wheat from his diet</a:t>
            </a:r>
          </a:p>
          <a:p>
            <a:pPr lvl="1">
              <a:buNone/>
            </a:pPr>
            <a:r>
              <a:rPr lang="en-US" dirty="0" smtClean="0"/>
              <a:t>C. Introducing cow milk on a trial basis to see if the rash worsens</a:t>
            </a:r>
          </a:p>
          <a:p>
            <a:pPr lvl="1">
              <a:buNone/>
            </a:pPr>
            <a:r>
              <a:rPr lang="en-US" dirty="0" smtClean="0"/>
              <a:t>D. switching to hypoallergenic formula and a diet of only rice and chicken</a:t>
            </a:r>
          </a:p>
          <a:p>
            <a:pPr lvl="1">
              <a:buNone/>
            </a:pPr>
            <a:r>
              <a:rPr lang="en-US" b="1" dirty="0" smtClean="0"/>
              <a:t>E. testing for pertinent, potential food allergen triggers (see PREP 2014 for explanation)</a:t>
            </a:r>
            <a:endParaRPr lang="en-US" b="1" dirty="0"/>
          </a:p>
        </p:txBody>
      </p:sp>
    </p:spTree>
    <p:extLst>
      <p:ext uri="{BB962C8B-B14F-4D97-AF65-F5344CB8AC3E}">
        <p14:creationId xmlns:p14="http://schemas.microsoft.com/office/powerpoint/2010/main" xmlns="" val="1134497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PREP 2014 Item 106:</a:t>
            </a:r>
          </a:p>
          <a:p>
            <a:pPr lvl="1"/>
            <a:r>
              <a:rPr lang="en-US" dirty="0" smtClean="0"/>
              <a:t>The parents of a 3 year old boy would like him to be tested for allergies. The parents report that the boy has had worsening symptoms of itchy eyes, sneezing fits, and nasal congestion since the family got a new dog 1 year ago. The parents would like the boy tested to determine if they need to give the dog away. They are reluctant to stop the boy’s daily antihistamine and are disappointed to learn that skin testing cannot be performed while taking this medication. You decide to obtain blood-specific </a:t>
            </a:r>
            <a:r>
              <a:rPr lang="en-US" dirty="0" err="1" smtClean="0"/>
              <a:t>IgE</a:t>
            </a:r>
            <a:r>
              <a:rPr lang="en-US" dirty="0" smtClean="0"/>
              <a:t> testing. However, the parents have read on the internet that the “scratch test” is a better test. Of the following, you are MOST likely to advise the parents that in this situation, blood-specific </a:t>
            </a:r>
            <a:r>
              <a:rPr lang="en-US" dirty="0" err="1" smtClean="0"/>
              <a:t>IgE</a:t>
            </a:r>
            <a:r>
              <a:rPr lang="en-US" dirty="0" smtClean="0"/>
              <a:t> testing is:</a:t>
            </a:r>
          </a:p>
          <a:p>
            <a:pPr lvl="1"/>
            <a:r>
              <a:rPr lang="en-US" dirty="0" smtClean="0"/>
              <a:t>A. Comparable to skin testing</a:t>
            </a:r>
          </a:p>
          <a:p>
            <a:pPr lvl="1"/>
            <a:r>
              <a:rPr lang="en-US" dirty="0" smtClean="0"/>
              <a:t>B. Less expensive and better tolerated by children than skin testing</a:t>
            </a:r>
          </a:p>
          <a:p>
            <a:pPr lvl="1"/>
            <a:r>
              <a:rPr lang="en-US" dirty="0" smtClean="0"/>
              <a:t>C. More accurate than skin testing</a:t>
            </a:r>
          </a:p>
          <a:p>
            <a:pPr lvl="1"/>
            <a:r>
              <a:rPr lang="en-US" dirty="0" smtClean="0"/>
              <a:t>D. The only testing that can be done because he is too young for skin testing</a:t>
            </a:r>
          </a:p>
          <a:p>
            <a:pPr lvl="1"/>
            <a:r>
              <a:rPr lang="en-US" dirty="0" smtClean="0"/>
              <a:t>E. A preliminary test and you will obtain skin testing to confirm the results</a:t>
            </a:r>
            <a:endParaRPr lang="en-US" dirty="0"/>
          </a:p>
          <a:p>
            <a:endParaRPr lang="en-US" dirty="0"/>
          </a:p>
        </p:txBody>
      </p:sp>
    </p:spTree>
    <p:extLst>
      <p:ext uri="{BB962C8B-B14F-4D97-AF65-F5344CB8AC3E}">
        <p14:creationId xmlns:p14="http://schemas.microsoft.com/office/powerpoint/2010/main" xmlns="" val="3254691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sz="quarter" idx="1"/>
          </p:nvPr>
        </p:nvSpPr>
        <p:spPr>
          <a:xfrm>
            <a:off x="457200" y="1219200"/>
            <a:ext cx="8229600" cy="5638800"/>
          </a:xfrm>
        </p:spPr>
        <p:txBody>
          <a:bodyPr>
            <a:normAutofit fontScale="92500" lnSpcReduction="20000"/>
          </a:bodyPr>
          <a:lstStyle/>
          <a:p>
            <a:r>
              <a:rPr lang="en-US" dirty="0" smtClean="0"/>
              <a:t>PREP 2014 Item 106:</a:t>
            </a:r>
          </a:p>
          <a:p>
            <a:pPr lvl="1"/>
            <a:r>
              <a:rPr lang="en-US" dirty="0" smtClean="0"/>
              <a:t>The parents of a 3 year old boy would like him to be tested for allergies. The parents report that the boy has had worsening symptoms of itchy eyes, sneezing fits, and nasal congestion since the family got a new dog 1 year ago. The parents would like the boy tested to determine if they need to give the dog away. They are reluctant to stop the boy’s daily antihistamine and are disappointed to learn that skin testing cannot be performed while taking this medication. You decide to obtain blood-specific </a:t>
            </a:r>
            <a:r>
              <a:rPr lang="en-US" dirty="0" err="1" smtClean="0"/>
              <a:t>IgE</a:t>
            </a:r>
            <a:r>
              <a:rPr lang="en-US" dirty="0" smtClean="0"/>
              <a:t> testing. However, the parents have read on the internet that the “scratch test” is a better test. Of the following, you are MOST likely to advise the parents that in this situation, blood-specific </a:t>
            </a:r>
            <a:r>
              <a:rPr lang="en-US" dirty="0" err="1" smtClean="0"/>
              <a:t>IgE</a:t>
            </a:r>
            <a:r>
              <a:rPr lang="en-US" dirty="0" smtClean="0"/>
              <a:t> testing is:</a:t>
            </a:r>
          </a:p>
          <a:p>
            <a:pPr lvl="1"/>
            <a:r>
              <a:rPr lang="en-US" b="1" dirty="0" smtClean="0"/>
              <a:t>A. Comparable to skin testing (see PREP 2014 for explanation)</a:t>
            </a:r>
          </a:p>
          <a:p>
            <a:pPr lvl="1"/>
            <a:r>
              <a:rPr lang="en-US" dirty="0" smtClean="0"/>
              <a:t>B. Less expensive and better tolerated by children than skin testing</a:t>
            </a:r>
          </a:p>
          <a:p>
            <a:pPr lvl="1"/>
            <a:r>
              <a:rPr lang="en-US" dirty="0" smtClean="0"/>
              <a:t>C. More accurate than skin testing</a:t>
            </a:r>
          </a:p>
          <a:p>
            <a:pPr lvl="1"/>
            <a:r>
              <a:rPr lang="en-US" dirty="0" smtClean="0"/>
              <a:t>D. The only testing that can be done because he is too young for skin testing</a:t>
            </a:r>
          </a:p>
          <a:p>
            <a:pPr lvl="1"/>
            <a:r>
              <a:rPr lang="en-US" dirty="0" smtClean="0"/>
              <a:t>E. A preliminary test and you will obtain skin testing to confirm the results</a:t>
            </a:r>
            <a:endParaRPr lang="en-US" dirty="0"/>
          </a:p>
        </p:txBody>
      </p:sp>
    </p:spTree>
    <p:extLst>
      <p:ext uri="{BB962C8B-B14F-4D97-AF65-F5344CB8AC3E}">
        <p14:creationId xmlns:p14="http://schemas.microsoft.com/office/powerpoint/2010/main" xmlns="" val="3254691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Future Reading</a:t>
            </a:r>
            <a:endParaRPr lang="en-US" dirty="0"/>
          </a:p>
        </p:txBody>
      </p:sp>
      <p:sp>
        <p:nvSpPr>
          <p:cNvPr id="3" name="Content Placeholder 2"/>
          <p:cNvSpPr>
            <a:spLocks noGrp="1"/>
          </p:cNvSpPr>
          <p:nvPr>
            <p:ph sz="quarter" idx="1"/>
          </p:nvPr>
        </p:nvSpPr>
        <p:spPr/>
        <p:txBody>
          <a:bodyPr>
            <a:normAutofit fontScale="92500"/>
          </a:bodyPr>
          <a:lstStyle/>
          <a:p>
            <a:r>
              <a:rPr lang="en-US" dirty="0" err="1" smtClean="0"/>
              <a:t>Eichenfield</a:t>
            </a:r>
            <a:r>
              <a:rPr lang="en-US" dirty="0" smtClean="0"/>
              <a:t>, Lawrence F., </a:t>
            </a:r>
            <a:r>
              <a:rPr lang="en-US" dirty="0" err="1" smtClean="0"/>
              <a:t>Wynnis</a:t>
            </a:r>
            <a:r>
              <a:rPr lang="en-US" dirty="0" smtClean="0"/>
              <a:t> L. Tom, Sarah L. </a:t>
            </a:r>
            <a:r>
              <a:rPr lang="en-US" dirty="0" err="1" smtClean="0"/>
              <a:t>Chamlin</a:t>
            </a:r>
            <a:r>
              <a:rPr lang="en-US" dirty="0" smtClean="0"/>
              <a:t>, Steven R. Feldman, Jon M. </a:t>
            </a:r>
            <a:r>
              <a:rPr lang="en-US" dirty="0" err="1" smtClean="0"/>
              <a:t>Hanifin</a:t>
            </a:r>
            <a:r>
              <a:rPr lang="en-US" dirty="0" smtClean="0"/>
              <a:t>, Eric L. Simpson, Timothy G. Berger, James N. Bergman, David E. Cohen, Kevin D. Cooper, Kelly M. </a:t>
            </a:r>
            <a:r>
              <a:rPr lang="en-US" dirty="0" err="1" smtClean="0"/>
              <a:t>Cordoro</a:t>
            </a:r>
            <a:r>
              <a:rPr lang="en-US" dirty="0" smtClean="0"/>
              <a:t>, Dawn M. Davis, </a:t>
            </a:r>
            <a:r>
              <a:rPr lang="en-US" dirty="0" err="1" smtClean="0"/>
              <a:t>Alfons</a:t>
            </a:r>
            <a:r>
              <a:rPr lang="en-US" dirty="0" smtClean="0"/>
              <a:t> </a:t>
            </a:r>
            <a:r>
              <a:rPr lang="en-US" dirty="0" err="1" smtClean="0"/>
              <a:t>Krol</a:t>
            </a:r>
            <a:r>
              <a:rPr lang="en-US" dirty="0" smtClean="0"/>
              <a:t>, David J. Margolis, Amy S. </a:t>
            </a:r>
            <a:r>
              <a:rPr lang="en-US" dirty="0" err="1" smtClean="0"/>
              <a:t>Paller</a:t>
            </a:r>
            <a:r>
              <a:rPr lang="en-US" dirty="0" smtClean="0"/>
              <a:t>, Kathryn </a:t>
            </a:r>
            <a:r>
              <a:rPr lang="en-US" dirty="0" err="1" smtClean="0"/>
              <a:t>Schwarzenberger</a:t>
            </a:r>
            <a:r>
              <a:rPr lang="en-US" dirty="0" smtClean="0"/>
              <a:t>, Robert A. Silverman, </a:t>
            </a:r>
            <a:r>
              <a:rPr lang="en-US" dirty="0" err="1" smtClean="0"/>
              <a:t>Hywel</a:t>
            </a:r>
            <a:r>
              <a:rPr lang="en-US" dirty="0" smtClean="0"/>
              <a:t> C. Williams, Craig A. </a:t>
            </a:r>
            <a:r>
              <a:rPr lang="en-US" dirty="0" err="1" smtClean="0"/>
              <a:t>Elmets</a:t>
            </a:r>
            <a:r>
              <a:rPr lang="en-US" dirty="0" smtClean="0"/>
              <a:t>, Julie Block, Christopher G. </a:t>
            </a:r>
            <a:r>
              <a:rPr lang="en-US" dirty="0" err="1" smtClean="0"/>
              <a:t>Harrod</a:t>
            </a:r>
            <a:r>
              <a:rPr lang="en-US" dirty="0" smtClean="0"/>
              <a:t>, Wendy Smith </a:t>
            </a:r>
            <a:r>
              <a:rPr lang="en-US" dirty="0" err="1" smtClean="0"/>
              <a:t>Begolka</a:t>
            </a:r>
            <a:r>
              <a:rPr lang="en-US" dirty="0" smtClean="0"/>
              <a:t>, and Robert </a:t>
            </a:r>
            <a:r>
              <a:rPr lang="en-US" dirty="0" err="1" smtClean="0"/>
              <a:t>Sidbury</a:t>
            </a:r>
            <a:r>
              <a:rPr lang="en-US" dirty="0" smtClean="0"/>
              <a:t>. "Guidelines of Care for the Management Of atopic dermatitis." </a:t>
            </a:r>
            <a:r>
              <a:rPr lang="en-US" i="1" dirty="0" smtClean="0"/>
              <a:t>Journal of the American Academy of Dermatology</a:t>
            </a:r>
            <a:r>
              <a:rPr lang="en-US" dirty="0" smtClean="0"/>
              <a:t> 70.2 (2014): 338-51. Web.</a:t>
            </a:r>
          </a:p>
          <a:p>
            <a:r>
              <a:rPr lang="en-US" dirty="0" err="1" smtClean="0"/>
              <a:t>Cipriani</a:t>
            </a:r>
            <a:r>
              <a:rPr lang="en-US" dirty="0" smtClean="0"/>
              <a:t>, Francesca, Arianna </a:t>
            </a:r>
            <a:r>
              <a:rPr lang="en-US" dirty="0" err="1" smtClean="0"/>
              <a:t>Dondi</a:t>
            </a:r>
            <a:r>
              <a:rPr lang="en-US" dirty="0" smtClean="0"/>
              <a:t>, and </a:t>
            </a:r>
            <a:r>
              <a:rPr lang="en-US" dirty="0" err="1" smtClean="0"/>
              <a:t>Giampaolo</a:t>
            </a:r>
            <a:r>
              <a:rPr lang="en-US" dirty="0" smtClean="0"/>
              <a:t> Ricci. "Recent Advances in Epidemiology and Prevention of Atopic Eczema." </a:t>
            </a:r>
            <a:r>
              <a:rPr lang="en-US" i="1" dirty="0" smtClean="0"/>
              <a:t>Pediatric Allergy and Immunology. </a:t>
            </a:r>
            <a:r>
              <a:rPr lang="en-US" dirty="0" smtClean="0"/>
              <a:t>10 Dec. 2014. Web. 28 Dec. 2014.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Future Reading</a:t>
            </a:r>
            <a:endParaRPr lang="en-US" dirty="0"/>
          </a:p>
        </p:txBody>
      </p:sp>
      <p:sp>
        <p:nvSpPr>
          <p:cNvPr id="3" name="Content Placeholder 2"/>
          <p:cNvSpPr>
            <a:spLocks noGrp="1"/>
          </p:cNvSpPr>
          <p:nvPr>
            <p:ph sz="quarter" idx="1"/>
          </p:nvPr>
        </p:nvSpPr>
        <p:spPr/>
        <p:txBody>
          <a:bodyPr>
            <a:normAutofit/>
          </a:bodyPr>
          <a:lstStyle/>
          <a:p>
            <a:pPr marL="274320" lvl="1">
              <a:spcBef>
                <a:spcPts val="600"/>
              </a:spcBef>
              <a:buClr>
                <a:schemeClr val="accent1"/>
              </a:buClr>
            </a:pPr>
            <a:r>
              <a:rPr lang="en-US" sz="2800" dirty="0" err="1" smtClean="0"/>
              <a:t>Knoell</a:t>
            </a:r>
            <a:r>
              <a:rPr lang="en-US" sz="2800" dirty="0" smtClean="0"/>
              <a:t>, K. A., and K. E. Greer. "Atopic Dermatitis." </a:t>
            </a:r>
            <a:r>
              <a:rPr lang="en-US" sz="2800" i="1" dirty="0" smtClean="0"/>
              <a:t>Pediatrics in Review</a:t>
            </a:r>
            <a:r>
              <a:rPr lang="en-US" sz="2800" dirty="0" smtClean="0"/>
              <a:t> 20.2 (1999): 46-52. Web.</a:t>
            </a:r>
          </a:p>
          <a:p>
            <a:pPr marL="274320" lvl="1">
              <a:spcBef>
                <a:spcPts val="600"/>
              </a:spcBef>
              <a:buClr>
                <a:schemeClr val="accent1"/>
              </a:buClr>
            </a:pPr>
            <a:r>
              <a:rPr lang="en-US" sz="2800" dirty="0" err="1" smtClean="0"/>
              <a:t>Krakowski</a:t>
            </a:r>
            <a:r>
              <a:rPr lang="en-US" sz="2800" dirty="0" smtClean="0"/>
              <a:t>, A. C., L. F. </a:t>
            </a:r>
            <a:r>
              <a:rPr lang="en-US" sz="2800" dirty="0" err="1" smtClean="0"/>
              <a:t>Eichenfield</a:t>
            </a:r>
            <a:r>
              <a:rPr lang="en-US" sz="2800" dirty="0" smtClean="0"/>
              <a:t>, and M. A. </a:t>
            </a:r>
            <a:r>
              <a:rPr lang="en-US" sz="2800" dirty="0" err="1" smtClean="0"/>
              <a:t>Dohil</a:t>
            </a:r>
            <a:r>
              <a:rPr lang="en-US" sz="2800" dirty="0" smtClean="0"/>
              <a:t>. "Management of Atopic Dermatitis in the Pediatric Population." </a:t>
            </a:r>
            <a:r>
              <a:rPr lang="en-US" sz="2800" i="1" dirty="0" smtClean="0"/>
              <a:t>Pediatrics</a:t>
            </a:r>
            <a:r>
              <a:rPr lang="en-US" sz="2800" dirty="0" smtClean="0"/>
              <a:t> 122.4 (2008): 812-24. Web.</a:t>
            </a:r>
          </a:p>
          <a:p>
            <a:pPr marL="274320" lvl="1">
              <a:spcBef>
                <a:spcPts val="600"/>
              </a:spcBef>
              <a:buClr>
                <a:schemeClr val="accent1"/>
              </a:buClr>
            </a:pPr>
            <a:endParaRPr lang="en-US" sz="2800" dirty="0" smtClean="0"/>
          </a:p>
          <a:p>
            <a:pPr marL="274320" lvl="1">
              <a:spcBef>
                <a:spcPts val="600"/>
              </a:spcBef>
              <a:buClr>
                <a:schemeClr val="accent1"/>
              </a:buClr>
            </a:pPr>
            <a:endParaRPr lang="en-US" sz="2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 12 month old female presents with a 6 month history of intermittent </a:t>
            </a:r>
            <a:r>
              <a:rPr lang="en-US" dirty="0" err="1" smtClean="0"/>
              <a:t>erythema</a:t>
            </a:r>
            <a:r>
              <a:rPr lang="en-US" dirty="0" smtClean="0"/>
              <a:t>, dryness, and cracking of the skin on the face and on the extensor surfaces of the arms. She has been scratching at the affected areas.</a:t>
            </a:r>
          </a:p>
          <a:p>
            <a:r>
              <a:rPr lang="en-US" dirty="0" smtClean="0"/>
              <a:t>Question 1-1: What is the differential diagnosis of these symptoms?</a:t>
            </a:r>
          </a:p>
          <a:p>
            <a:r>
              <a:rPr lang="en-US" dirty="0" smtClean="0"/>
              <a:t>Question 1-2: What is the typical distribution of atopic dermatitis?</a:t>
            </a:r>
            <a:endParaRPr lang="en-US" dirty="0"/>
          </a:p>
          <a:p>
            <a:r>
              <a:rPr lang="en-US" dirty="0" smtClean="0"/>
              <a:t>Question 1-3: What are common triggers of atopic dermatitis?</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xmlns="" val="2814140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a:t>
            </a:r>
            <a:r>
              <a:rPr lang="en-US" dirty="0" smtClean="0"/>
              <a:t>1-1</a:t>
            </a:r>
            <a:r>
              <a:rPr lang="en-US" dirty="0"/>
              <a:t>?</a:t>
            </a:r>
          </a:p>
        </p:txBody>
      </p:sp>
      <p:sp>
        <p:nvSpPr>
          <p:cNvPr id="3" name="Content Placeholder 2"/>
          <p:cNvSpPr>
            <a:spLocks noGrp="1"/>
          </p:cNvSpPr>
          <p:nvPr>
            <p:ph sz="quarter" idx="1"/>
          </p:nvPr>
        </p:nvSpPr>
        <p:spPr>
          <a:xfrm>
            <a:off x="457200" y="1600200"/>
            <a:ext cx="8229600" cy="4648200"/>
          </a:xfrm>
        </p:spPr>
        <p:txBody>
          <a:bodyPr>
            <a:normAutofit fontScale="92500" lnSpcReduction="10000"/>
          </a:bodyPr>
          <a:lstStyle/>
          <a:p>
            <a:r>
              <a:rPr lang="en-US" dirty="0" smtClean="0"/>
              <a:t>Differential includes:</a:t>
            </a:r>
          </a:p>
          <a:p>
            <a:pPr lvl="1"/>
            <a:r>
              <a:rPr lang="en-US" dirty="0" smtClean="0"/>
              <a:t>Contact dermatitis</a:t>
            </a:r>
          </a:p>
          <a:p>
            <a:pPr lvl="1"/>
            <a:r>
              <a:rPr lang="en-US" dirty="0" smtClean="0"/>
              <a:t>Psoriasis</a:t>
            </a:r>
          </a:p>
          <a:p>
            <a:pPr lvl="1"/>
            <a:r>
              <a:rPr lang="en-US" dirty="0" smtClean="0"/>
              <a:t>Impetigo</a:t>
            </a:r>
          </a:p>
          <a:p>
            <a:pPr lvl="1"/>
            <a:r>
              <a:rPr lang="en-US" dirty="0" err="1" smtClean="0"/>
              <a:t>Histiocytosis</a:t>
            </a:r>
            <a:r>
              <a:rPr lang="en-US" dirty="0" smtClean="0"/>
              <a:t> X (particularly if the distribution involves the diaper area in children wearing diapers)</a:t>
            </a:r>
          </a:p>
          <a:p>
            <a:pPr lvl="1"/>
            <a:r>
              <a:rPr lang="en-US" dirty="0" err="1" smtClean="0"/>
              <a:t>Wiskott</a:t>
            </a:r>
            <a:r>
              <a:rPr lang="en-US" dirty="0" smtClean="0"/>
              <a:t>-Aldrich syndrome</a:t>
            </a:r>
            <a:endParaRPr lang="en-US" dirty="0" smtClean="0"/>
          </a:p>
          <a:p>
            <a:pPr lvl="1"/>
            <a:r>
              <a:rPr lang="en-US" dirty="0" smtClean="0"/>
              <a:t>Scabies</a:t>
            </a:r>
          </a:p>
          <a:p>
            <a:pPr lvl="1"/>
            <a:r>
              <a:rPr lang="en-US" dirty="0" err="1" smtClean="0"/>
              <a:t>Seborrheic</a:t>
            </a:r>
            <a:r>
              <a:rPr lang="en-US" dirty="0" smtClean="0"/>
              <a:t> dermatitis</a:t>
            </a:r>
          </a:p>
          <a:p>
            <a:pPr lvl="1"/>
            <a:r>
              <a:rPr lang="en-US" dirty="0" smtClean="0"/>
              <a:t>Drug reaction</a:t>
            </a:r>
          </a:p>
          <a:p>
            <a:pPr lvl="1"/>
            <a:r>
              <a:rPr lang="en-US" dirty="0" smtClean="0"/>
              <a:t>Lymphoma with </a:t>
            </a:r>
            <a:r>
              <a:rPr lang="en-US" dirty="0" err="1" smtClean="0"/>
              <a:t>cutaneous</a:t>
            </a:r>
            <a:r>
              <a:rPr lang="en-US" dirty="0" smtClean="0"/>
              <a:t> involvement</a:t>
            </a:r>
          </a:p>
          <a:p>
            <a:pPr lvl="1"/>
            <a:r>
              <a:rPr lang="en-US" dirty="0" smtClean="0"/>
              <a:t>Immune system disorder (e.g. hyper-</a:t>
            </a:r>
            <a:r>
              <a:rPr lang="en-US" dirty="0" err="1" smtClean="0"/>
              <a:t>IgE</a:t>
            </a:r>
            <a:r>
              <a:rPr lang="en-US" dirty="0" smtClean="0"/>
              <a:t> syndrome)</a:t>
            </a:r>
          </a:p>
          <a:p>
            <a:pPr lvl="1"/>
            <a:r>
              <a:rPr lang="en-US" dirty="0" smtClean="0"/>
              <a:t>Zinc deficiency</a:t>
            </a:r>
            <a:endParaRPr lang="en-US" dirty="0"/>
          </a:p>
        </p:txBody>
      </p:sp>
    </p:spTree>
    <p:extLst>
      <p:ext uri="{BB962C8B-B14F-4D97-AF65-F5344CB8AC3E}">
        <p14:creationId xmlns:p14="http://schemas.microsoft.com/office/powerpoint/2010/main" xmlns="" val="3042106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a:t>
            </a:r>
            <a:r>
              <a:rPr lang="en-US" dirty="0" smtClean="0"/>
              <a:t>1-2?</a:t>
            </a:r>
            <a:endParaRPr lang="en-US" dirty="0"/>
          </a:p>
        </p:txBody>
      </p:sp>
      <p:sp>
        <p:nvSpPr>
          <p:cNvPr id="3" name="Content Placeholder 2"/>
          <p:cNvSpPr>
            <a:spLocks noGrp="1"/>
          </p:cNvSpPr>
          <p:nvPr>
            <p:ph sz="quarter" idx="1"/>
          </p:nvPr>
        </p:nvSpPr>
        <p:spPr>
          <a:xfrm>
            <a:off x="457200" y="1600200"/>
            <a:ext cx="8229600" cy="4648200"/>
          </a:xfrm>
        </p:spPr>
        <p:txBody>
          <a:bodyPr>
            <a:normAutofit fontScale="92500" lnSpcReduction="10000"/>
          </a:bodyPr>
          <a:lstStyle/>
          <a:p>
            <a:r>
              <a:rPr lang="en-US" dirty="0" smtClean="0"/>
              <a:t>It is important to be aware of the typical distribution:</a:t>
            </a:r>
          </a:p>
          <a:p>
            <a:pPr lvl="1"/>
            <a:r>
              <a:rPr lang="en-US" dirty="0" smtClean="0"/>
              <a:t>Infants (most common onset is between 3 and 6 months of age)</a:t>
            </a:r>
          </a:p>
          <a:p>
            <a:pPr lvl="2"/>
            <a:r>
              <a:rPr lang="en-US" dirty="0" smtClean="0"/>
              <a:t>Face</a:t>
            </a:r>
          </a:p>
          <a:p>
            <a:pPr lvl="2"/>
            <a:r>
              <a:rPr lang="en-US" dirty="0" smtClean="0"/>
              <a:t>Extensor </a:t>
            </a:r>
            <a:r>
              <a:rPr lang="en-US" dirty="0" smtClean="0"/>
              <a:t>sites</a:t>
            </a:r>
          </a:p>
          <a:p>
            <a:pPr lvl="2"/>
            <a:r>
              <a:rPr lang="en-US" dirty="0" smtClean="0"/>
              <a:t>Trunk</a:t>
            </a:r>
            <a:endParaRPr lang="en-US" dirty="0" smtClean="0"/>
          </a:p>
          <a:p>
            <a:pPr lvl="1"/>
            <a:r>
              <a:rPr lang="en-US" dirty="0" smtClean="0"/>
              <a:t>Older Children</a:t>
            </a:r>
          </a:p>
          <a:p>
            <a:pPr lvl="2"/>
            <a:r>
              <a:rPr lang="en-US" dirty="0" smtClean="0"/>
              <a:t>Flexor sites</a:t>
            </a:r>
          </a:p>
          <a:p>
            <a:pPr lvl="2"/>
            <a:r>
              <a:rPr lang="en-US" dirty="0" err="1" smtClean="0"/>
              <a:t>Antecubital</a:t>
            </a:r>
            <a:r>
              <a:rPr lang="en-US" dirty="0" smtClean="0"/>
              <a:t> </a:t>
            </a:r>
            <a:r>
              <a:rPr lang="en-US" dirty="0" err="1" smtClean="0"/>
              <a:t>fossa</a:t>
            </a:r>
            <a:endParaRPr lang="en-US" dirty="0" smtClean="0"/>
          </a:p>
          <a:p>
            <a:pPr lvl="2"/>
            <a:r>
              <a:rPr lang="en-US" dirty="0" err="1" smtClean="0"/>
              <a:t>Popliteal</a:t>
            </a:r>
            <a:r>
              <a:rPr lang="en-US" dirty="0" smtClean="0"/>
              <a:t> </a:t>
            </a:r>
            <a:r>
              <a:rPr lang="en-US" dirty="0" err="1" smtClean="0"/>
              <a:t>fossa</a:t>
            </a:r>
            <a:endParaRPr lang="en-US" dirty="0" smtClean="0"/>
          </a:p>
          <a:p>
            <a:pPr lvl="2"/>
            <a:r>
              <a:rPr lang="en-US" dirty="0" smtClean="0"/>
              <a:t>Neck</a:t>
            </a:r>
          </a:p>
          <a:p>
            <a:pPr lvl="2"/>
            <a:r>
              <a:rPr lang="en-US" dirty="0" smtClean="0"/>
              <a:t>Trunk</a:t>
            </a:r>
            <a:endParaRPr lang="en-US" dirty="0" smtClean="0"/>
          </a:p>
          <a:p>
            <a:pPr lvl="1"/>
            <a:r>
              <a:rPr lang="en-US" dirty="0" smtClean="0"/>
              <a:t>Typically </a:t>
            </a:r>
            <a:r>
              <a:rPr lang="en-US" dirty="0" smtClean="0"/>
              <a:t>spares the groin and </a:t>
            </a:r>
            <a:r>
              <a:rPr lang="en-US" dirty="0" err="1" smtClean="0"/>
              <a:t>axillary</a:t>
            </a:r>
            <a:r>
              <a:rPr lang="en-US" dirty="0" smtClean="0"/>
              <a:t> </a:t>
            </a:r>
            <a:r>
              <a:rPr lang="en-US" dirty="0" smtClean="0"/>
              <a:t>areas</a:t>
            </a:r>
          </a:p>
          <a:p>
            <a:pPr lvl="1"/>
            <a:r>
              <a:rPr lang="en-US" dirty="0" smtClean="0"/>
              <a:t>Stuffy-sounding nose is a common observation</a:t>
            </a:r>
            <a:endParaRPr lang="en-US" dirty="0" smtClean="0"/>
          </a:p>
          <a:p>
            <a:endParaRPr lang="en-US" dirty="0" smtClean="0"/>
          </a:p>
        </p:txBody>
      </p:sp>
    </p:spTree>
    <p:extLst>
      <p:ext uri="{BB962C8B-B14F-4D97-AF65-F5344CB8AC3E}">
        <p14:creationId xmlns:p14="http://schemas.microsoft.com/office/powerpoint/2010/main" xmlns="" val="326692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question </a:t>
            </a:r>
            <a:r>
              <a:rPr lang="en-US" dirty="0" smtClean="0"/>
              <a:t>1-3?</a:t>
            </a:r>
            <a:endParaRPr lang="en-US" dirty="0"/>
          </a:p>
        </p:txBody>
      </p:sp>
      <p:sp>
        <p:nvSpPr>
          <p:cNvPr id="3" name="Content Placeholder 2"/>
          <p:cNvSpPr>
            <a:spLocks noGrp="1"/>
          </p:cNvSpPr>
          <p:nvPr>
            <p:ph sz="quarter" idx="1"/>
          </p:nvPr>
        </p:nvSpPr>
        <p:spPr>
          <a:xfrm>
            <a:off x="457200" y="1600200"/>
            <a:ext cx="8229600" cy="4648200"/>
          </a:xfrm>
        </p:spPr>
        <p:txBody>
          <a:bodyPr>
            <a:normAutofit fontScale="85000" lnSpcReduction="20000"/>
          </a:bodyPr>
          <a:lstStyle/>
          <a:p>
            <a:r>
              <a:rPr lang="en-US" dirty="0" smtClean="0"/>
              <a:t>Common triggers/exacerbating factors in atopic dermatitis:</a:t>
            </a:r>
          </a:p>
          <a:p>
            <a:pPr lvl="1"/>
            <a:r>
              <a:rPr lang="en-US" dirty="0" smtClean="0"/>
              <a:t>Food/formula</a:t>
            </a:r>
            <a:endParaRPr lang="en-US" dirty="0" smtClean="0"/>
          </a:p>
          <a:p>
            <a:pPr lvl="1"/>
            <a:r>
              <a:rPr lang="en-US" dirty="0" smtClean="0"/>
              <a:t>Mechanical</a:t>
            </a:r>
            <a:endParaRPr lang="en-US" dirty="0" smtClean="0"/>
          </a:p>
          <a:p>
            <a:pPr lvl="1"/>
            <a:r>
              <a:rPr lang="en-US" dirty="0" smtClean="0"/>
              <a:t>Soaps </a:t>
            </a:r>
          </a:p>
          <a:p>
            <a:pPr lvl="1"/>
            <a:r>
              <a:rPr lang="en-US" dirty="0" smtClean="0"/>
              <a:t>Detergents</a:t>
            </a:r>
          </a:p>
          <a:p>
            <a:pPr lvl="1"/>
            <a:r>
              <a:rPr lang="en-US" dirty="0" smtClean="0"/>
              <a:t>Wool</a:t>
            </a:r>
          </a:p>
          <a:p>
            <a:pPr lvl="1"/>
            <a:r>
              <a:rPr lang="en-US" dirty="0" smtClean="0"/>
              <a:t>Weather (e.g. low levels of humidity)</a:t>
            </a:r>
          </a:p>
          <a:p>
            <a:pPr lvl="1"/>
            <a:r>
              <a:rPr lang="en-US" dirty="0" smtClean="0"/>
              <a:t>Diaphoresis</a:t>
            </a:r>
          </a:p>
          <a:p>
            <a:pPr lvl="1"/>
            <a:r>
              <a:rPr lang="en-US" dirty="0" smtClean="0"/>
              <a:t>Dust mites (</a:t>
            </a:r>
            <a:r>
              <a:rPr lang="en-US" dirty="0" err="1" smtClean="0"/>
              <a:t>Dermatophagoides</a:t>
            </a:r>
            <a:r>
              <a:rPr lang="en-US" dirty="0" smtClean="0"/>
              <a:t> </a:t>
            </a:r>
            <a:r>
              <a:rPr lang="en-US" dirty="0" err="1" smtClean="0"/>
              <a:t>pteronyssinus</a:t>
            </a:r>
            <a:r>
              <a:rPr lang="en-US" dirty="0" smtClean="0"/>
              <a:t>)</a:t>
            </a:r>
          </a:p>
          <a:p>
            <a:pPr lvl="1"/>
            <a:r>
              <a:rPr lang="en-US" dirty="0" smtClean="0"/>
              <a:t>Mold</a:t>
            </a:r>
          </a:p>
          <a:p>
            <a:pPr lvl="1"/>
            <a:r>
              <a:rPr lang="en-US" dirty="0" smtClean="0"/>
              <a:t>Pollen</a:t>
            </a:r>
          </a:p>
          <a:p>
            <a:pPr lvl="1"/>
            <a:r>
              <a:rPr lang="en-US" dirty="0" smtClean="0"/>
              <a:t>Pets</a:t>
            </a:r>
          </a:p>
          <a:p>
            <a:pPr lvl="1"/>
            <a:r>
              <a:rPr lang="en-US" dirty="0" smtClean="0"/>
              <a:t>Bacteria</a:t>
            </a:r>
          </a:p>
          <a:p>
            <a:pPr lvl="1"/>
            <a:r>
              <a:rPr lang="en-US" dirty="0" smtClean="0"/>
              <a:t>Stress</a:t>
            </a:r>
            <a:endParaRPr lang="en-US" dirty="0"/>
          </a:p>
        </p:txBody>
      </p:sp>
    </p:spTree>
    <p:extLst>
      <p:ext uri="{BB962C8B-B14F-4D97-AF65-F5344CB8AC3E}">
        <p14:creationId xmlns:p14="http://schemas.microsoft.com/office/powerpoint/2010/main" xmlns="" val="3266926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5" name="Content Placeholder 4"/>
          <p:cNvSpPr>
            <a:spLocks noGrp="1"/>
          </p:cNvSpPr>
          <p:nvPr>
            <p:ph sz="quarter" idx="1"/>
          </p:nvPr>
        </p:nvSpPr>
        <p:spPr>
          <a:xfrm>
            <a:off x="0" y="5577840"/>
            <a:ext cx="8686800" cy="1280160"/>
          </a:xfrm>
        </p:spPr>
        <p:txBody>
          <a:bodyPr/>
          <a:lstStyle/>
          <a:p>
            <a:r>
              <a:rPr lang="en-US" dirty="0" smtClean="0"/>
              <a:t>Image From: Pediatrics In Review (Reference #1)</a:t>
            </a:r>
            <a:endParaRPr lang="en-US" dirty="0"/>
          </a:p>
        </p:txBody>
      </p:sp>
      <p:pic>
        <p:nvPicPr>
          <p:cNvPr id="1027" name="Picture 3"/>
          <p:cNvPicPr>
            <a:picLocks noChangeAspect="1" noChangeArrowheads="1"/>
          </p:cNvPicPr>
          <p:nvPr/>
        </p:nvPicPr>
        <p:blipFill>
          <a:blip r:embed="rId2"/>
          <a:srcRect t="33527"/>
          <a:stretch>
            <a:fillRect/>
          </a:stretch>
        </p:blipFill>
        <p:spPr bwMode="auto">
          <a:xfrm>
            <a:off x="533401" y="1219200"/>
            <a:ext cx="4129212" cy="4114800"/>
          </a:xfrm>
          <a:prstGeom prst="rect">
            <a:avLst/>
          </a:prstGeom>
          <a:noFill/>
          <a:ln w="9525">
            <a:noFill/>
            <a:miter lim="800000"/>
            <a:headEnd/>
            <a:tailEnd/>
          </a:ln>
          <a:effectLst/>
        </p:spPr>
      </p:pic>
    </p:spTree>
    <p:extLst>
      <p:ext uri="{BB962C8B-B14F-4D97-AF65-F5344CB8AC3E}">
        <p14:creationId xmlns:p14="http://schemas.microsoft.com/office/powerpoint/2010/main" xmlns="" val="26676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sz="quarter" idx="1"/>
          </p:nvPr>
        </p:nvSpPr>
        <p:spPr/>
        <p:txBody>
          <a:bodyPr/>
          <a:lstStyle/>
          <a:p>
            <a:r>
              <a:rPr lang="en-US" dirty="0" smtClean="0"/>
              <a:t>Often follows a relapsing course</a:t>
            </a:r>
          </a:p>
          <a:p>
            <a:r>
              <a:rPr lang="en-US" dirty="0" smtClean="0"/>
              <a:t>The term “atopic dermatitis” and “atopic eczema” (often simply called “eczema”) are the same</a:t>
            </a:r>
          </a:p>
          <a:p>
            <a:r>
              <a:rPr lang="en-US" dirty="0" smtClean="0"/>
              <a:t>Itching is very characteristic</a:t>
            </a:r>
          </a:p>
          <a:p>
            <a:r>
              <a:rPr lang="en-US" dirty="0" err="1" smtClean="0"/>
              <a:t>IgE</a:t>
            </a:r>
            <a:r>
              <a:rPr lang="en-US" dirty="0" smtClean="0"/>
              <a:t> often elevated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sz="quarter" idx="1"/>
          </p:nvPr>
        </p:nvSpPr>
        <p:spPr>
          <a:xfrm>
            <a:off x="457200" y="1219200"/>
            <a:ext cx="8229600" cy="5257800"/>
          </a:xfrm>
        </p:spPr>
        <p:txBody>
          <a:bodyPr>
            <a:normAutofit fontScale="92500"/>
          </a:bodyPr>
          <a:lstStyle/>
          <a:p>
            <a:pPr marL="0" indent="0">
              <a:buNone/>
            </a:pPr>
            <a:r>
              <a:rPr lang="en-US" dirty="0" smtClean="0"/>
              <a:t>A 3 year old male presents with a 2 year history of intermittent </a:t>
            </a:r>
            <a:r>
              <a:rPr lang="en-US" dirty="0" err="1" smtClean="0"/>
              <a:t>erythema</a:t>
            </a:r>
            <a:r>
              <a:rPr lang="en-US" dirty="0" smtClean="0"/>
              <a:t>, dryness, and cracking of the skin on the face and on the extensor surfaces of the arms. The symptoms were previously controlled adequately with application of Vaseline after baths. He has been having multiple flares of these symptoms despite the Vaseline management and the mother is wondering what else can be done.</a:t>
            </a:r>
          </a:p>
          <a:p>
            <a:r>
              <a:rPr lang="en-US" dirty="0" smtClean="0"/>
              <a:t>Question 2-1: What is the first-line management for eczema in general? </a:t>
            </a:r>
          </a:p>
          <a:p>
            <a:r>
              <a:rPr lang="en-US" dirty="0" smtClean="0"/>
              <a:t>2-2: What is the best next treatment choice for the patient above?</a:t>
            </a:r>
            <a:endParaRPr lang="en-US" dirty="0"/>
          </a:p>
          <a:p>
            <a:r>
              <a:rPr lang="en-US" dirty="0" smtClean="0"/>
              <a:t>2-3: Is there a non-corticosteroid alternative for severe disease?</a:t>
            </a:r>
          </a:p>
          <a:p>
            <a:pPr marL="0" indent="0">
              <a:buNone/>
            </a:pPr>
            <a:endParaRPr lang="en-US" dirty="0"/>
          </a:p>
        </p:txBody>
      </p:sp>
    </p:spTree>
    <p:extLst>
      <p:ext uri="{BB962C8B-B14F-4D97-AF65-F5344CB8AC3E}">
        <p14:creationId xmlns:p14="http://schemas.microsoft.com/office/powerpoint/2010/main" xmlns="" val="3075983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18845</TotalTime>
  <Words>2088</Words>
  <Application>Microsoft Office PowerPoint</Application>
  <PresentationFormat>On-screen Show (4:3)</PresentationFormat>
  <Paragraphs>175</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Atopic Dermatitis April 2015</vt:lpstr>
      <vt:lpstr>Objectives</vt:lpstr>
      <vt:lpstr>Case #1</vt:lpstr>
      <vt:lpstr>Discussion question 1-1?</vt:lpstr>
      <vt:lpstr>Discussion question 1-2?</vt:lpstr>
      <vt:lpstr>Discussion question 1-3?</vt:lpstr>
      <vt:lpstr>Additional Information</vt:lpstr>
      <vt:lpstr>Additional Information</vt:lpstr>
      <vt:lpstr>Case #2</vt:lpstr>
      <vt:lpstr>Discussion question 2-1?</vt:lpstr>
      <vt:lpstr>Discussion question 2-2?</vt:lpstr>
      <vt:lpstr>Discussion question 2-2?</vt:lpstr>
      <vt:lpstr>Discussion question 2-3?</vt:lpstr>
      <vt:lpstr>Additional Information</vt:lpstr>
      <vt:lpstr>Case #3</vt:lpstr>
      <vt:lpstr>Discussion question 3-1?</vt:lpstr>
      <vt:lpstr>Discussion question 3-2?</vt:lpstr>
      <vt:lpstr>Additional Information</vt:lpstr>
      <vt:lpstr>PREP Question</vt:lpstr>
      <vt:lpstr>PREP Question</vt:lpstr>
      <vt:lpstr>PREP Question</vt:lpstr>
      <vt:lpstr>PREP Question</vt:lpstr>
      <vt:lpstr>References and Future Reading</vt:lpstr>
      <vt:lpstr>References and Future Reading</vt:lpstr>
    </vt:vector>
  </TitlesOfParts>
  <Company>University of Florida Academic Health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Periodicity Guidelines</dc:title>
  <dc:creator>Kelly,Maria Natividad</dc:creator>
  <cp:lastModifiedBy>Matt</cp:lastModifiedBy>
  <cp:revision>47</cp:revision>
  <dcterms:created xsi:type="dcterms:W3CDTF">2013-12-26T17:22:23Z</dcterms:created>
  <dcterms:modified xsi:type="dcterms:W3CDTF">2015-04-03T00:27:59Z</dcterms:modified>
</cp:coreProperties>
</file>